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410" r:id="rId3"/>
    <p:sldId id="411" r:id="rId4"/>
    <p:sldId id="412" r:id="rId5"/>
    <p:sldId id="400" r:id="rId6"/>
    <p:sldId id="401" r:id="rId7"/>
    <p:sldId id="403" r:id="rId8"/>
    <p:sldId id="416" r:id="rId9"/>
    <p:sldId id="413" r:id="rId10"/>
    <p:sldId id="417" r:id="rId11"/>
    <p:sldId id="424" r:id="rId12"/>
    <p:sldId id="414" r:id="rId13"/>
    <p:sldId id="415" r:id="rId14"/>
    <p:sldId id="418" r:id="rId15"/>
    <p:sldId id="419" r:id="rId16"/>
    <p:sldId id="420" r:id="rId17"/>
    <p:sldId id="396" r:id="rId18"/>
    <p:sldId id="421" r:id="rId19"/>
    <p:sldId id="422" r:id="rId20"/>
    <p:sldId id="423" r:id="rId21"/>
    <p:sldId id="425" r:id="rId22"/>
    <p:sldId id="426" r:id="rId23"/>
    <p:sldId id="433" r:id="rId24"/>
    <p:sldId id="434" r:id="rId25"/>
    <p:sldId id="435" r:id="rId26"/>
    <p:sldId id="436" r:id="rId27"/>
    <p:sldId id="437" r:id="rId28"/>
    <p:sldId id="438" r:id="rId29"/>
    <p:sldId id="439" r:id="rId30"/>
    <p:sldId id="440" r:id="rId31"/>
    <p:sldId id="441" r:id="rId32"/>
    <p:sldId id="442" r:id="rId33"/>
    <p:sldId id="443" r:id="rId34"/>
    <p:sldId id="444" r:id="rId35"/>
    <p:sldId id="427" r:id="rId36"/>
    <p:sldId id="428" r:id="rId37"/>
    <p:sldId id="445" r:id="rId38"/>
    <p:sldId id="446" r:id="rId39"/>
    <p:sldId id="447" r:id="rId40"/>
    <p:sldId id="429" r:id="rId41"/>
    <p:sldId id="448" r:id="rId42"/>
    <p:sldId id="449" r:id="rId43"/>
    <p:sldId id="450" r:id="rId44"/>
    <p:sldId id="451" r:id="rId45"/>
    <p:sldId id="452" r:id="rId46"/>
    <p:sldId id="453" r:id="rId47"/>
    <p:sldId id="457" r:id="rId48"/>
    <p:sldId id="456" r:id="rId49"/>
    <p:sldId id="430" r:id="rId50"/>
    <p:sldId id="454" r:id="rId51"/>
    <p:sldId id="455" r:id="rId52"/>
    <p:sldId id="431" r:id="rId53"/>
  </p:sldIdLst>
  <p:sldSz cx="9144000" cy="6858000" type="screen4x3"/>
  <p:notesSz cx="6858000" cy="9144000"/>
  <p:defaultTextStyle>
    <a:defPPr>
      <a:defRPr lang="cs-CZ"/>
    </a:defPPr>
    <a:lvl1pPr algn="l" rtl="0" fontAlgn="base">
      <a:spcBef>
        <a:spcPct val="0"/>
      </a:spcBef>
      <a:spcAft>
        <a:spcPct val="0"/>
      </a:spcAft>
      <a:defRPr sz="1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000" kern="1200">
        <a:solidFill>
          <a:schemeClr val="tx1"/>
        </a:solidFill>
        <a:latin typeface="Arial" panose="020B0604020202020204" pitchFamily="34" charset="0"/>
        <a:ea typeface="+mn-ea"/>
        <a:cs typeface="+mn-cs"/>
      </a:defRPr>
    </a:lvl5pPr>
    <a:lvl6pPr marL="2286000" algn="l" defTabSz="914400" rtl="0" eaLnBrk="1" latinLnBrk="0" hangingPunct="1">
      <a:defRPr sz="1000" kern="1200">
        <a:solidFill>
          <a:schemeClr val="tx1"/>
        </a:solidFill>
        <a:latin typeface="Arial" panose="020B0604020202020204" pitchFamily="34" charset="0"/>
        <a:ea typeface="+mn-ea"/>
        <a:cs typeface="+mn-cs"/>
      </a:defRPr>
    </a:lvl6pPr>
    <a:lvl7pPr marL="2743200" algn="l" defTabSz="914400" rtl="0" eaLnBrk="1" latinLnBrk="0" hangingPunct="1">
      <a:defRPr sz="1000" kern="1200">
        <a:solidFill>
          <a:schemeClr val="tx1"/>
        </a:solidFill>
        <a:latin typeface="Arial" panose="020B0604020202020204" pitchFamily="34" charset="0"/>
        <a:ea typeface="+mn-ea"/>
        <a:cs typeface="+mn-cs"/>
      </a:defRPr>
    </a:lvl7pPr>
    <a:lvl8pPr marL="3200400" algn="l" defTabSz="914400" rtl="0" eaLnBrk="1" latinLnBrk="0" hangingPunct="1">
      <a:defRPr sz="1000" kern="1200">
        <a:solidFill>
          <a:schemeClr val="tx1"/>
        </a:solidFill>
        <a:latin typeface="Arial" panose="020B0604020202020204" pitchFamily="34" charset="0"/>
        <a:ea typeface="+mn-ea"/>
        <a:cs typeface="+mn-cs"/>
      </a:defRPr>
    </a:lvl8pPr>
    <a:lvl9pPr marL="3657600" algn="l" defTabSz="914400" rtl="0" eaLnBrk="1" latinLnBrk="0" hangingPunct="1">
      <a:defRPr sz="1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FF9900"/>
    <a:srgbClr val="FFFF66"/>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5" autoAdjust="0"/>
    <p:restoredTop sz="94660"/>
  </p:normalViewPr>
  <p:slideViewPr>
    <p:cSldViewPr>
      <p:cViewPr>
        <p:scale>
          <a:sx n="115" d="100"/>
          <a:sy n="115" d="100"/>
        </p:scale>
        <p:origin x="-738" y="-66"/>
      </p:cViewPr>
      <p:guideLst>
        <p:guide orient="horz" pos="2160"/>
        <p:guide pos="2880"/>
      </p:guideLst>
    </p:cSldViewPr>
  </p:slideViewPr>
  <p:notesTextViewPr>
    <p:cViewPr>
      <p:scale>
        <a:sx n="200" d="100"/>
        <a:sy n="2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fld id="{4378CB4D-144D-417E-A99A-7AB94ED7160E}" type="slidenum">
              <a:rPr lang="cs-CZ" altLang="cs-CZ"/>
              <a:pPr/>
              <a:t>‹#›</a:t>
            </a:fld>
            <a:endParaRPr lang="cs-CZ" altLang="cs-CZ"/>
          </a:p>
        </p:txBody>
      </p:sp>
    </p:spTree>
    <p:extLst>
      <p:ext uri="{BB962C8B-B14F-4D97-AF65-F5344CB8AC3E}">
        <p14:creationId xmlns:p14="http://schemas.microsoft.com/office/powerpoint/2010/main" val="21263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fld id="{175DBD6A-4458-4814-9637-37C927F93796}" type="slidenum">
              <a:rPr lang="cs-CZ" altLang="cs-CZ"/>
              <a:pPr/>
              <a:t>‹#›</a:t>
            </a:fld>
            <a:endParaRPr lang="cs-CZ" altLang="cs-CZ"/>
          </a:p>
        </p:txBody>
      </p:sp>
    </p:spTree>
    <p:extLst>
      <p:ext uri="{BB962C8B-B14F-4D97-AF65-F5344CB8AC3E}">
        <p14:creationId xmlns:p14="http://schemas.microsoft.com/office/powerpoint/2010/main" val="18226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fld id="{BB564542-6854-44AD-BB8B-6E91D380CAFD}" type="slidenum">
              <a:rPr lang="cs-CZ" altLang="cs-CZ"/>
              <a:pPr/>
              <a:t>‹#›</a:t>
            </a:fld>
            <a:endParaRPr lang="cs-CZ" altLang="cs-CZ"/>
          </a:p>
        </p:txBody>
      </p:sp>
    </p:spTree>
    <p:extLst>
      <p:ext uri="{BB962C8B-B14F-4D97-AF65-F5344CB8AC3E}">
        <p14:creationId xmlns:p14="http://schemas.microsoft.com/office/powerpoint/2010/main" val="394527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fld id="{637E9A23-7D58-40B0-A1DE-FB8328730ED6}" type="slidenum">
              <a:rPr lang="cs-CZ" altLang="cs-CZ"/>
              <a:pPr/>
              <a:t>‹#›</a:t>
            </a:fld>
            <a:endParaRPr lang="cs-CZ" altLang="cs-CZ"/>
          </a:p>
        </p:txBody>
      </p:sp>
    </p:spTree>
    <p:extLst>
      <p:ext uri="{BB962C8B-B14F-4D97-AF65-F5344CB8AC3E}">
        <p14:creationId xmlns:p14="http://schemas.microsoft.com/office/powerpoint/2010/main" val="341345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fld id="{525E23AB-8A34-4CC6-96E0-4656347CB236}" type="slidenum">
              <a:rPr lang="cs-CZ" altLang="cs-CZ"/>
              <a:pPr/>
              <a:t>‹#›</a:t>
            </a:fld>
            <a:endParaRPr lang="cs-CZ" altLang="cs-CZ"/>
          </a:p>
        </p:txBody>
      </p:sp>
    </p:spTree>
    <p:extLst>
      <p:ext uri="{BB962C8B-B14F-4D97-AF65-F5344CB8AC3E}">
        <p14:creationId xmlns:p14="http://schemas.microsoft.com/office/powerpoint/2010/main" val="141656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fld id="{02E34311-5273-418E-902E-F1C6191DC802}" type="slidenum">
              <a:rPr lang="cs-CZ" altLang="cs-CZ"/>
              <a:pPr/>
              <a:t>‹#›</a:t>
            </a:fld>
            <a:endParaRPr lang="cs-CZ" altLang="cs-CZ"/>
          </a:p>
        </p:txBody>
      </p:sp>
    </p:spTree>
    <p:extLst>
      <p:ext uri="{BB962C8B-B14F-4D97-AF65-F5344CB8AC3E}">
        <p14:creationId xmlns:p14="http://schemas.microsoft.com/office/powerpoint/2010/main" val="24273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fld id="{7F169D3E-95CE-4DBB-BA18-996E91EF64B6}" type="slidenum">
              <a:rPr lang="cs-CZ" altLang="cs-CZ"/>
              <a:pPr/>
              <a:t>‹#›</a:t>
            </a:fld>
            <a:endParaRPr lang="cs-CZ" altLang="cs-CZ"/>
          </a:p>
        </p:txBody>
      </p:sp>
    </p:spTree>
    <p:extLst>
      <p:ext uri="{BB962C8B-B14F-4D97-AF65-F5344CB8AC3E}">
        <p14:creationId xmlns:p14="http://schemas.microsoft.com/office/powerpoint/2010/main" val="134287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fld id="{07C882B0-6347-4500-A053-4F87F4E4D500}" type="slidenum">
              <a:rPr lang="cs-CZ" altLang="cs-CZ"/>
              <a:pPr/>
              <a:t>‹#›</a:t>
            </a:fld>
            <a:endParaRPr lang="cs-CZ" altLang="cs-CZ"/>
          </a:p>
        </p:txBody>
      </p:sp>
    </p:spTree>
    <p:extLst>
      <p:ext uri="{BB962C8B-B14F-4D97-AF65-F5344CB8AC3E}">
        <p14:creationId xmlns:p14="http://schemas.microsoft.com/office/powerpoint/2010/main" val="6348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fld id="{DFADCA72-3C2D-432F-872E-3D117AC3A470}" type="slidenum">
              <a:rPr lang="cs-CZ" altLang="cs-CZ"/>
              <a:pPr/>
              <a:t>‹#›</a:t>
            </a:fld>
            <a:endParaRPr lang="cs-CZ" altLang="cs-CZ"/>
          </a:p>
        </p:txBody>
      </p:sp>
    </p:spTree>
    <p:extLst>
      <p:ext uri="{BB962C8B-B14F-4D97-AF65-F5344CB8AC3E}">
        <p14:creationId xmlns:p14="http://schemas.microsoft.com/office/powerpoint/2010/main" val="7680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fld id="{47AC4375-D002-4FD9-86A9-197E55459B18}" type="slidenum">
              <a:rPr lang="cs-CZ" altLang="cs-CZ"/>
              <a:pPr/>
              <a:t>‹#›</a:t>
            </a:fld>
            <a:endParaRPr lang="cs-CZ" altLang="cs-CZ"/>
          </a:p>
        </p:txBody>
      </p:sp>
    </p:spTree>
    <p:extLst>
      <p:ext uri="{BB962C8B-B14F-4D97-AF65-F5344CB8AC3E}">
        <p14:creationId xmlns:p14="http://schemas.microsoft.com/office/powerpoint/2010/main" val="11024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fld id="{DC40B821-33A7-40E4-9F12-098CEAE9A985}" type="slidenum">
              <a:rPr lang="cs-CZ" altLang="cs-CZ"/>
              <a:pPr/>
              <a:t>‹#›</a:t>
            </a:fld>
            <a:endParaRPr lang="cs-CZ" altLang="cs-CZ"/>
          </a:p>
        </p:txBody>
      </p:sp>
    </p:spTree>
    <p:extLst>
      <p:ext uri="{BB962C8B-B14F-4D97-AF65-F5344CB8AC3E}">
        <p14:creationId xmlns:p14="http://schemas.microsoft.com/office/powerpoint/2010/main" val="410144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3C67B0B-0926-4B40-8164-AFD3EFD6D684}"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hyperlink" Target="http://adsbit.harvard.edu/full/1926ApJ....64..321H/0000321.000.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hyperlink" Target="https://ned.ipac.caltech.edu/level5/Dev/frame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7.xml"/><Relationship Id="rId5" Type="http://schemas.openxmlformats.org/officeDocument/2006/relationships/hyperlink" Target="https://ned.ipac.caltech.edu/level5/Dev/frames.html" TargetMode="External"/><Relationship Id="rId4" Type="http://schemas.openxmlformats.org/officeDocument/2006/relationships/image" Target="../media/image46.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ned.ipac.caltech.edu/level5/Dev/frames.html" TargetMode="External"/><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jpl.nasa.gov/spaceimages/details.php?id=PIA07909" TargetMode="Externa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annesastronomynews.com/photo-gallery-ii/galaxies-clusters/ngc-1365-the-great-barred-spiral-by-martin-pugh/"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pod.nasa.gov/apod/ap130404.html" TargetMode="External"/><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apod.nasa.gov/apod/ap060707.html" TargetMode="Externa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apod.nasa.gov/apod/ap151008.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annesastronomynews.com/photo-gallery-ii/galaxies-clusters/ngc-7793/"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universetoday.com/27388/turning-the-tides-ngc-3109-by-ken-crawford/"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hyperlink" Target="http://ecuip.lib.uchicago.edu/multiwavelength-astronomy/optical/history/05.html"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hyperlink" Target="https://web.archive.org/web/20060907134845/http:/www.lowell.edu/users/dah/ubv.html" TargetMode="Externa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starshadows.com/gallery/display.cfm?imgID=444" TargetMode="External"/><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pod.nasa.gov/apod/ap160603.html" TargetMode="External"/><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apod.nasa.gov/apod/ap120404.html" TargetMode="External"/><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apod.nasa.gov/apod/ap101219.html"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apod.nasa.gov/apod/ap130803.html"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btc.montana.edu/ceres/malcolm/cd/universe/html/body_herschel.html" TargetMode="External"/><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hyperlink" Target="http://www.astro.lu.se/~florent/movies.php" TargetMode="External"/><Relationship Id="rId5" Type="http://schemas.openxmlformats.org/officeDocument/2006/relationships/hyperlink" Target="https://arxiv.org/abs/1410.5754" TargetMode="Externa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spitzer.caltech.edu/images/1421-ssc2005-11a1-Spitzer-and-Hubble-View-of-the-Sombrero-Galaxy" TargetMode="External"/><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hubblesite.org/newscenter/archive/releases/2002/21/" TargetMode="External"/><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chandra.harvard.edu/photo/2006/cartwheel/" TargetMode="External"/><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adsabs.harvard.edu/cgi-bin/nph-bib_query?bibcode=1997ApJ...474..686H" TargetMode="External"/><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1.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0.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hyperlink" Target="http://www.inaoep.mx/~ydm/rings/" TargetMode="External"/><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2.jpeg"/></Relationships>
</file>

<file path=ppt/slides/_rels/slide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spacetelescope.org/images/heic1315e/" TargetMode="External"/><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8.jpeg"/><Relationship Id="rId5" Type="http://schemas.openxmlformats.org/officeDocument/2006/relationships/hyperlink" Target="https://arxiv.org/abs/astro-ph/9802328" TargetMode="External"/><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0.png"/><Relationship Id="rId4" Type="http://schemas.openxmlformats.org/officeDocument/2006/relationships/hyperlink" Target="http://svs.gsfc.nasa.gov/30686"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hyperlink" Target="http://www.hpc-ch.org/first-realistic-simulation-of-the-formation-of-the-milky-way-computed-at-cscs/" TargetMode="Externa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s://archive.org/details/scaleofuniverse00shap" TargetMode="External"/><Relationship Id="rId4" Type="http://schemas.openxmlformats.org/officeDocument/2006/relationships/hyperlink" Target="http://clownfish.rice.edu/astr201/open/papers/Shapley_Curtis_debate.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L:\Astronomy\galaxy\ps55_5x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513286"/>
          </a:xfrm>
          <a:prstGeom prst="rect">
            <a:avLst/>
          </a:prstGeom>
          <a:noFill/>
          <a:extLst>
            <a:ext uri="{909E8E84-426E-40DD-AFC4-6F175D3DCCD1}">
              <a14:hiddenFill xmlns:a14="http://schemas.microsoft.com/office/drawing/2010/main">
                <a:solidFill>
                  <a:srgbClr val="FFFFFF"/>
                </a:solidFill>
              </a14:hiddenFill>
            </a:ext>
          </a:extLst>
        </p:spPr>
      </p:pic>
      <p:sp>
        <p:nvSpPr>
          <p:cNvPr id="2051" name="Text Box 7"/>
          <p:cNvSpPr txBox="1">
            <a:spLocks noChangeArrowheads="1"/>
          </p:cNvSpPr>
          <p:nvPr/>
        </p:nvSpPr>
        <p:spPr bwMode="auto">
          <a:xfrm>
            <a:off x="1429709" y="44624"/>
            <a:ext cx="77142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cs-CZ" altLang="cs-CZ" b="1" dirty="0" smtClean="0">
                <a:solidFill>
                  <a:schemeClr val="bg1"/>
                </a:solidFill>
              </a:rPr>
              <a:t>JAK DNES ZNÍ HUBBLOVA LADIČKA?</a:t>
            </a:r>
          </a:p>
          <a:p>
            <a:pPr algn="r" eaLnBrk="1" hangingPunct="1">
              <a:spcBef>
                <a:spcPct val="0"/>
              </a:spcBef>
              <a:buFontTx/>
              <a:buNone/>
            </a:pPr>
            <a:r>
              <a:rPr lang="cs-CZ" altLang="cs-CZ" sz="1800" b="1" dirty="0" smtClean="0">
                <a:solidFill>
                  <a:schemeClr val="bg1"/>
                </a:solidFill>
              </a:rPr>
              <a:t>Hvězdárna </a:t>
            </a:r>
            <a:r>
              <a:rPr lang="cs-CZ" altLang="cs-CZ" sz="1800" b="1" dirty="0">
                <a:solidFill>
                  <a:schemeClr val="bg1"/>
                </a:solidFill>
              </a:rPr>
              <a:t>Zlín </a:t>
            </a:r>
            <a:r>
              <a:rPr lang="cs-CZ" altLang="cs-CZ" sz="1800" b="1" dirty="0" smtClean="0">
                <a:solidFill>
                  <a:schemeClr val="bg1"/>
                </a:solidFill>
              </a:rPr>
              <a:t>2018</a:t>
            </a:r>
            <a:endParaRPr lang="cs-CZ" altLang="cs-CZ" sz="1800" b="1" dirty="0">
              <a:solidFill>
                <a:schemeClr val="bg1"/>
              </a:solidFill>
            </a:endParaRPr>
          </a:p>
          <a:p>
            <a:pPr algn="r" eaLnBrk="1" hangingPunct="1">
              <a:spcBef>
                <a:spcPct val="0"/>
              </a:spcBef>
              <a:buFontTx/>
              <a:buNone/>
            </a:pPr>
            <a:r>
              <a:rPr lang="cs-CZ" altLang="cs-CZ" sz="1000" b="1" dirty="0">
                <a:solidFill>
                  <a:schemeClr val="bg1"/>
                </a:solidFill>
              </a:rPr>
              <a:t>Z internetu vykradl a sestavil Ivan Havlíček</a:t>
            </a:r>
          </a:p>
        </p:txBody>
      </p:sp>
      <p:pic>
        <p:nvPicPr>
          <p:cNvPr id="4099" name="Picture 3" descr="L:\Astronomy\galaxy\edwin-hubble.jpg"/>
          <p:cNvPicPr>
            <a:picLocks noChangeAspect="1" noChangeArrowheads="1"/>
          </p:cNvPicPr>
          <p:nvPr/>
        </p:nvPicPr>
        <p:blipFill>
          <a:blip r:embed="rId3">
            <a:clrChange>
              <a:clrFrom>
                <a:srgbClr val="272621"/>
              </a:clrFrom>
              <a:clrTo>
                <a:srgbClr val="272621">
                  <a:alpha val="0"/>
                </a:srgbClr>
              </a:clrTo>
            </a:clrChange>
            <a:extLst>
              <a:ext uri="{28A0092B-C50C-407E-A947-70E740481C1C}">
                <a14:useLocalDpi xmlns:a14="http://schemas.microsoft.com/office/drawing/2010/main" val="0"/>
              </a:ext>
            </a:extLst>
          </a:blip>
          <a:srcRect/>
          <a:stretch>
            <a:fillRect/>
          </a:stretch>
        </p:blipFill>
        <p:spPr bwMode="auto">
          <a:xfrm>
            <a:off x="7164288" y="1484784"/>
            <a:ext cx="1979712" cy="1569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4016" y="4538717"/>
            <a:ext cx="8892480" cy="2308324"/>
          </a:xfrm>
          <a:prstGeom prst="rect">
            <a:avLst/>
          </a:prstGeom>
          <a:noFill/>
        </p:spPr>
        <p:txBody>
          <a:bodyPr wrap="square" rtlCol="0">
            <a:spAutoFit/>
          </a:bodyPr>
          <a:lstStyle/>
          <a:p>
            <a:r>
              <a:rPr lang="cs-CZ" sz="1800" b="1" dirty="0" err="1"/>
              <a:t>Hubblova</a:t>
            </a:r>
            <a:r>
              <a:rPr lang="cs-CZ" sz="1800" b="1" dirty="0"/>
              <a:t> </a:t>
            </a:r>
            <a:r>
              <a:rPr lang="cs-CZ" sz="1800" b="1" dirty="0" smtClean="0"/>
              <a:t>ladička </a:t>
            </a:r>
          </a:p>
          <a:p>
            <a:r>
              <a:rPr lang="cs-CZ" sz="1400" dirty="0" err="1" smtClean="0"/>
              <a:t>Hubble</a:t>
            </a:r>
            <a:r>
              <a:rPr lang="cs-CZ" sz="1400" dirty="0" smtClean="0"/>
              <a:t> </a:t>
            </a:r>
            <a:r>
              <a:rPr lang="cs-CZ" sz="1400" dirty="0"/>
              <a:t>rozdělil extragalaktické mlhoviny do tří větví, které se od přechodového typu S0 vyvíjely do postupně velmi odlišných tvarů. Jedna větev byla vyhrazena pro eliptické útvary, jejichž protáhlost – </a:t>
            </a:r>
            <a:r>
              <a:rPr lang="cs-CZ" sz="1400" dirty="0" err="1"/>
              <a:t>elipticita</a:t>
            </a:r>
            <a:r>
              <a:rPr lang="cs-CZ" sz="1400" dirty="0"/>
              <a:t> – byla založena na poměru největšího a nejmenšího průměru. </a:t>
            </a:r>
            <a:r>
              <a:rPr lang="cs-CZ" sz="1400" dirty="0" err="1"/>
              <a:t>Elipticitu</a:t>
            </a:r>
            <a:r>
              <a:rPr lang="cs-CZ" sz="1400" dirty="0"/>
              <a:t> </a:t>
            </a:r>
            <a:r>
              <a:rPr lang="cs-CZ" sz="1400" dirty="0" err="1"/>
              <a:t>Hubble</a:t>
            </a:r>
            <a:r>
              <a:rPr lang="cs-CZ" sz="1400" dirty="0"/>
              <a:t> definoval jako poměr (a−b)/a, kde a je největší a b nejmenší průměr soustavy. Typ E7 měl být čočkovitý útvar při pohledu z boku. Směrem od typu E7 protažení klesá až ke kruhovému typu E0. Spirální mlhoviny se směrem od typu S0 postupně rozvíjely a vzdálenost mezi konci jednotlivých ramen se zvětšovala. Sám </a:t>
            </a:r>
            <a:r>
              <a:rPr lang="cs-CZ" sz="1400" dirty="0" err="1"/>
              <a:t>Hubble</a:t>
            </a:r>
            <a:r>
              <a:rPr lang="cs-CZ" sz="1400" dirty="0"/>
              <a:t> k  diagramu ale ještě v roce 1936 píše, že typ S0 je víceméně hypotetický přechodový útvar, přechod mezi E7 a </a:t>
            </a:r>
            <a:r>
              <a:rPr lang="cs-CZ" sz="1400" dirty="0" err="1"/>
              <a:t>SBa</a:t>
            </a:r>
            <a:r>
              <a:rPr lang="cs-CZ" sz="1400" dirty="0"/>
              <a:t> je hladký a plynulý, ale mezi E7 a </a:t>
            </a:r>
            <a:r>
              <a:rPr lang="cs-CZ" sz="1400" dirty="0" err="1"/>
              <a:t>Sa</a:t>
            </a:r>
            <a:r>
              <a:rPr lang="cs-CZ" sz="1400" dirty="0"/>
              <a:t> nebyly nalezeny mlhoviny žádné. Prvý nástin rozřazení galaxií </a:t>
            </a:r>
            <a:r>
              <a:rPr lang="cs-CZ" sz="1400" dirty="0" err="1"/>
              <a:t>Hubble</a:t>
            </a:r>
            <a:r>
              <a:rPr lang="cs-CZ" sz="1400" dirty="0"/>
              <a:t> navrhl již v roce </a:t>
            </a:r>
            <a:r>
              <a:rPr lang="cs-CZ" sz="1400" dirty="0" smtClean="0"/>
              <a:t>1922. </a:t>
            </a:r>
          </a:p>
          <a:p>
            <a:r>
              <a:rPr lang="cs-CZ" sz="1400" dirty="0" smtClean="0"/>
              <a:t>Zdroj</a:t>
            </a:r>
            <a:r>
              <a:rPr lang="cs-CZ" sz="1400" dirty="0"/>
              <a:t>: Edwin </a:t>
            </a:r>
            <a:r>
              <a:rPr lang="cs-CZ" sz="1400" dirty="0" err="1"/>
              <a:t>Hubble</a:t>
            </a:r>
            <a:r>
              <a:rPr lang="cs-CZ" sz="1400" dirty="0"/>
              <a:t>: </a:t>
            </a:r>
            <a:r>
              <a:rPr lang="cs-CZ" sz="1400" dirty="0" err="1"/>
              <a:t>The</a:t>
            </a:r>
            <a:r>
              <a:rPr lang="cs-CZ" sz="1400" dirty="0"/>
              <a:t> </a:t>
            </a:r>
            <a:r>
              <a:rPr lang="cs-CZ" sz="1400" dirty="0" err="1"/>
              <a:t>Realm</a:t>
            </a:r>
            <a:r>
              <a:rPr lang="cs-CZ" sz="1400" dirty="0"/>
              <a:t> </a:t>
            </a:r>
            <a:r>
              <a:rPr lang="cs-CZ" sz="1400" dirty="0" err="1"/>
              <a:t>of</a:t>
            </a:r>
            <a:r>
              <a:rPr lang="cs-CZ" sz="1400" dirty="0"/>
              <a:t> </a:t>
            </a:r>
            <a:r>
              <a:rPr lang="cs-CZ" sz="1400" dirty="0" err="1"/>
              <a:t>the</a:t>
            </a:r>
            <a:r>
              <a:rPr lang="cs-CZ" sz="1400" dirty="0"/>
              <a:t> </a:t>
            </a:r>
            <a:r>
              <a:rPr lang="cs-CZ" sz="1400" dirty="0" err="1"/>
              <a:t>Nebulae</a:t>
            </a:r>
            <a:r>
              <a:rPr lang="cs-CZ" sz="1400" dirty="0"/>
              <a:t>, str. 45.</a:t>
            </a:r>
          </a:p>
        </p:txBody>
      </p:sp>
      <p:pic>
        <p:nvPicPr>
          <p:cNvPr id="6146" name="Picture 2" descr="L:\Aldebaran\Struktury\3_Klasifikace_galaxii\tuning f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39" y="116632"/>
            <a:ext cx="8280919" cy="436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7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Aldebaran\Struktury\3_Klasifikace_galaxii\frequenc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149" y="116632"/>
            <a:ext cx="3640339" cy="674136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L:\Aldebaran\Struktury\3_Klasifikace_galaxii\Hubble 19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02" y="102775"/>
            <a:ext cx="5070870" cy="6422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3675" y="6457890"/>
            <a:ext cx="4038285" cy="400110"/>
          </a:xfrm>
          <a:prstGeom prst="rect">
            <a:avLst/>
          </a:prstGeom>
          <a:noFill/>
        </p:spPr>
        <p:txBody>
          <a:bodyPr wrap="none" rtlCol="0">
            <a:spAutoFit/>
          </a:bodyPr>
          <a:lstStyle/>
          <a:p>
            <a:r>
              <a:rPr lang="fr-FR" dirty="0"/>
              <a:t>Astrophysical Journal, 64, 321-369 (1926)</a:t>
            </a:r>
          </a:p>
          <a:p>
            <a:r>
              <a:rPr lang="fr-FR" dirty="0">
                <a:hlinkClick r:id="rId4"/>
              </a:rPr>
              <a:t>http://adsbit.harvard.edu//full/1926ApJ....64..</a:t>
            </a:r>
            <a:r>
              <a:rPr lang="fr-FR" dirty="0" smtClean="0">
                <a:hlinkClick r:id="rId4"/>
              </a:rPr>
              <a:t>321H/0000321.000.html</a:t>
            </a:r>
            <a:endParaRPr lang="cs-CZ" dirty="0"/>
          </a:p>
        </p:txBody>
      </p:sp>
    </p:spTree>
    <p:extLst>
      <p:ext uri="{BB962C8B-B14F-4D97-AF65-F5344CB8AC3E}">
        <p14:creationId xmlns:p14="http://schemas.microsoft.com/office/powerpoint/2010/main" val="7699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ldebaran\Struktury\1_Vzdalenosti\hub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7602"/>
            <a:ext cx="7803917" cy="46531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83568" y="5085184"/>
            <a:ext cx="7848873" cy="1384995"/>
          </a:xfrm>
          <a:prstGeom prst="rect">
            <a:avLst/>
          </a:prstGeom>
          <a:noFill/>
        </p:spPr>
        <p:txBody>
          <a:bodyPr wrap="square" rtlCol="0">
            <a:spAutoFit/>
          </a:bodyPr>
          <a:lstStyle/>
          <a:p>
            <a:r>
              <a:rPr lang="cs-CZ" sz="1400" dirty="0"/>
              <a:t>Červený posuv projevující se při vzdalování galaxií objevil Vesto </a:t>
            </a:r>
            <a:r>
              <a:rPr lang="cs-CZ" sz="1400" dirty="0" err="1"/>
              <a:t>Slipher</a:t>
            </a:r>
            <a:r>
              <a:rPr lang="cs-CZ" sz="1400" dirty="0"/>
              <a:t> již v roce 1912 na </a:t>
            </a:r>
            <a:r>
              <a:rPr lang="cs-CZ" sz="1400" dirty="0" err="1"/>
              <a:t>Lowellově</a:t>
            </a:r>
            <a:r>
              <a:rPr lang="cs-CZ" sz="1400" dirty="0"/>
              <a:t> hvězdárně ve </a:t>
            </a:r>
            <a:r>
              <a:rPr lang="cs-CZ" sz="1400" dirty="0" err="1"/>
              <a:t>Flagstaffu</a:t>
            </a:r>
            <a:r>
              <a:rPr lang="cs-CZ" sz="1400" dirty="0"/>
              <a:t>. Tento jev ale interpretoval jako expanzi vesmíru až teprve ve dvacátých letech na observatoři Mount Wilson pečlivý pozorovatel Edwin </a:t>
            </a:r>
            <a:r>
              <a:rPr lang="cs-CZ" sz="1400" dirty="0" err="1"/>
              <a:t>Hubble</a:t>
            </a:r>
            <a:r>
              <a:rPr lang="cs-CZ" sz="1400" dirty="0"/>
              <a:t>. Článek o tomto převratném objevu vyšel 17. ledna 1929 pod názvem A </a:t>
            </a:r>
            <a:r>
              <a:rPr lang="cs-CZ" sz="1400" dirty="0" err="1"/>
              <a:t>relation</a:t>
            </a:r>
            <a:r>
              <a:rPr lang="cs-CZ" sz="1400" dirty="0"/>
              <a:t> </a:t>
            </a:r>
            <a:r>
              <a:rPr lang="cs-CZ" sz="1400" dirty="0" err="1"/>
              <a:t>between</a:t>
            </a:r>
            <a:r>
              <a:rPr lang="cs-CZ" sz="1400" dirty="0"/>
              <a:t> distance and </a:t>
            </a:r>
            <a:r>
              <a:rPr lang="cs-CZ" sz="1400" dirty="0" err="1"/>
              <a:t>radial</a:t>
            </a:r>
            <a:r>
              <a:rPr lang="cs-CZ" sz="1400" dirty="0"/>
              <a:t> </a:t>
            </a:r>
            <a:r>
              <a:rPr lang="cs-CZ" sz="1400" dirty="0" err="1"/>
              <a:t>velocity</a:t>
            </a:r>
            <a:r>
              <a:rPr lang="cs-CZ" sz="1400" dirty="0"/>
              <a:t> </a:t>
            </a:r>
            <a:r>
              <a:rPr lang="cs-CZ" sz="1400" dirty="0" err="1"/>
              <a:t>among</a:t>
            </a:r>
            <a:r>
              <a:rPr lang="cs-CZ" sz="1400" dirty="0"/>
              <a:t> extra-</a:t>
            </a:r>
            <a:r>
              <a:rPr lang="cs-CZ" sz="1400" dirty="0" err="1"/>
              <a:t>galactic</a:t>
            </a:r>
            <a:r>
              <a:rPr lang="cs-CZ" sz="1400" dirty="0"/>
              <a:t> </a:t>
            </a:r>
            <a:r>
              <a:rPr lang="cs-CZ" sz="1400" dirty="0" err="1"/>
              <a:t>nebulae</a:t>
            </a:r>
            <a:r>
              <a:rPr lang="cs-CZ" sz="1400" dirty="0"/>
              <a:t>. Na šesti stránkách byly tři tabulky s daty, jeden graf a doprovodný text, v němž </a:t>
            </a:r>
            <a:r>
              <a:rPr lang="cs-CZ" sz="1400" dirty="0" err="1"/>
              <a:t>Hubble</a:t>
            </a:r>
            <a:r>
              <a:rPr lang="cs-CZ" sz="1400" dirty="0"/>
              <a:t> uváděl, že galaxie se od nás vzdalují tím rychleji, čím jsou dál.</a:t>
            </a:r>
          </a:p>
        </p:txBody>
      </p:sp>
    </p:spTree>
    <p:extLst>
      <p:ext uri="{BB962C8B-B14F-4D97-AF65-F5344CB8AC3E}">
        <p14:creationId xmlns:p14="http://schemas.microsoft.com/office/powerpoint/2010/main" val="417727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ldebaran\Struktury\3_Klasifikace_galaxii\NGC31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800" y="4575600"/>
            <a:ext cx="2221200" cy="2282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10" descr="ngs-poster-front-1602x2034"/>
          <p:cNvPicPr>
            <a:picLocks noChangeAspect="1" noChangeArrowheads="1"/>
          </p:cNvPicPr>
          <p:nvPr/>
        </p:nvPicPr>
        <p:blipFill>
          <a:blip r:embed="rId3">
            <a:extLst>
              <a:ext uri="{28A0092B-C50C-407E-A947-70E740481C1C}">
                <a14:useLocalDpi xmlns:a14="http://schemas.microsoft.com/office/drawing/2010/main" val="0"/>
              </a:ext>
            </a:extLst>
          </a:blip>
          <a:srcRect l="2242" t="19157" r="2312" b="5667"/>
          <a:stretch>
            <a:fillRect/>
          </a:stretch>
        </p:blipFill>
        <p:spPr bwMode="auto">
          <a:xfrm>
            <a:off x="0" y="0"/>
            <a:ext cx="687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hst_ngc4414_99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2800" y="0"/>
            <a:ext cx="2221200" cy="183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2" descr="eliptical-galaxy"/>
          <p:cNvPicPr>
            <a:picLocks noChangeAspect="1" noChangeArrowheads="1"/>
          </p:cNvPicPr>
          <p:nvPr/>
        </p:nvPicPr>
        <p:blipFill rotWithShape="1">
          <a:blip r:embed="rId5">
            <a:extLst>
              <a:ext uri="{28A0092B-C50C-407E-A947-70E740481C1C}">
                <a14:useLocalDpi xmlns:a14="http://schemas.microsoft.com/office/drawing/2010/main" val="0"/>
              </a:ext>
            </a:extLst>
          </a:blip>
          <a:srcRect t="6673"/>
          <a:stretch/>
        </p:blipFill>
        <p:spPr bwMode="auto">
          <a:xfrm>
            <a:off x="6922800" y="1879200"/>
            <a:ext cx="2221200" cy="264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13"/>
          <p:cNvSpPr txBox="1">
            <a:spLocks noChangeArrowheads="1"/>
          </p:cNvSpPr>
          <p:nvPr/>
        </p:nvSpPr>
        <p:spPr bwMode="auto">
          <a:xfrm>
            <a:off x="6919200" y="4561964"/>
            <a:ext cx="15839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dirty="0" smtClean="0">
                <a:solidFill>
                  <a:schemeClr val="bg1"/>
                </a:solidFill>
              </a:rPr>
              <a:t>Čočková galaxie</a:t>
            </a:r>
            <a:endParaRPr lang="cs-CZ" altLang="cs-CZ" sz="1400" dirty="0">
              <a:solidFill>
                <a:schemeClr val="bg1"/>
              </a:solidFill>
            </a:endParaRPr>
          </a:p>
        </p:txBody>
      </p:sp>
      <p:sp>
        <p:nvSpPr>
          <p:cNvPr id="3079" name="Text Box 14"/>
          <p:cNvSpPr txBox="1">
            <a:spLocks noChangeArrowheads="1"/>
          </p:cNvSpPr>
          <p:nvPr/>
        </p:nvSpPr>
        <p:spPr bwMode="auto">
          <a:xfrm>
            <a:off x="6919200" y="4132312"/>
            <a:ext cx="1457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dirty="0">
                <a:solidFill>
                  <a:schemeClr val="bg1"/>
                </a:solidFill>
              </a:rPr>
              <a:t>Eliptická galaxie</a:t>
            </a:r>
          </a:p>
        </p:txBody>
      </p:sp>
      <p:sp>
        <p:nvSpPr>
          <p:cNvPr id="3080" name="Text Box 15"/>
          <p:cNvSpPr txBox="1">
            <a:spLocks noChangeArrowheads="1"/>
          </p:cNvSpPr>
          <p:nvPr/>
        </p:nvSpPr>
        <p:spPr bwMode="auto">
          <a:xfrm>
            <a:off x="6919913" y="1540023"/>
            <a:ext cx="139700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dirty="0">
                <a:solidFill>
                  <a:schemeClr val="bg1"/>
                </a:solidFill>
              </a:rPr>
              <a:t>Spirální galaxie</a:t>
            </a:r>
          </a:p>
        </p:txBody>
      </p:sp>
    </p:spTree>
    <p:extLst>
      <p:ext uri="{BB962C8B-B14F-4D97-AF65-F5344CB8AC3E}">
        <p14:creationId xmlns:p14="http://schemas.microsoft.com/office/powerpoint/2010/main" val="401220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Aldebaran\Struktury\3_Klasifikace_galaxii\hubble_friday_0515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188664" cy="5229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L:\Aldebaran\Struktury\3_Klasifikace_galaxii\potw145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400" y="3598982"/>
            <a:ext cx="3909600" cy="325901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234400" y="1406386"/>
            <a:ext cx="3779912" cy="1446550"/>
          </a:xfrm>
          <a:prstGeom prst="rect">
            <a:avLst/>
          </a:prstGeom>
          <a:noFill/>
        </p:spPr>
        <p:txBody>
          <a:bodyPr wrap="square" rtlCol="0">
            <a:spAutoFit/>
          </a:bodyPr>
          <a:lstStyle/>
          <a:p>
            <a:r>
              <a:rPr lang="cs-CZ" sz="1800" b="1" dirty="0"/>
              <a:t>Eliptické </a:t>
            </a:r>
            <a:r>
              <a:rPr lang="cs-CZ" sz="1800" b="1" dirty="0" smtClean="0"/>
              <a:t>galaxie </a:t>
            </a:r>
          </a:p>
          <a:p>
            <a:r>
              <a:rPr lang="cs-CZ" sz="1400" dirty="0" smtClean="0"/>
              <a:t>Vlevo </a:t>
            </a:r>
            <a:r>
              <a:rPr lang="cs-CZ" sz="1400" dirty="0"/>
              <a:t>je NGC 3923 ve vzdálenosti 90 milionů světelných roků v souhvězdí Hydry. </a:t>
            </a:r>
            <a:endParaRPr lang="cs-CZ" sz="1400" dirty="0" smtClean="0"/>
          </a:p>
          <a:p>
            <a:r>
              <a:rPr lang="cs-CZ" sz="1400" dirty="0" smtClean="0"/>
              <a:t>Vpravo </a:t>
            </a:r>
            <a:r>
              <a:rPr lang="cs-CZ" sz="1400" dirty="0"/>
              <a:t>je IC 335 klasifikovaná jako typ S0. Je ve vzdálenosti 60 milionů světelných roků a nachází se v souhvězdí Pece.</a:t>
            </a:r>
          </a:p>
        </p:txBody>
      </p:sp>
    </p:spTree>
    <p:extLst>
      <p:ext uri="{BB962C8B-B14F-4D97-AF65-F5344CB8AC3E}">
        <p14:creationId xmlns:p14="http://schemas.microsoft.com/office/powerpoint/2010/main" val="36479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ldebaran\Struktury\3_Klasifikace_galaxii\hubble_friday_0513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858000" y="548680"/>
            <a:ext cx="2285999" cy="1446550"/>
          </a:xfrm>
          <a:prstGeom prst="rect">
            <a:avLst/>
          </a:prstGeom>
          <a:noFill/>
        </p:spPr>
        <p:txBody>
          <a:bodyPr wrap="square" rtlCol="0">
            <a:spAutoFit/>
          </a:bodyPr>
          <a:lstStyle/>
          <a:p>
            <a:r>
              <a:rPr lang="cs-CZ" sz="1800" b="1" dirty="0"/>
              <a:t>Spirální galaxie </a:t>
            </a:r>
            <a:r>
              <a:rPr lang="cs-CZ" sz="1400" dirty="0"/>
              <a:t>NGC 6814 ve vzdálenosti 75 milionů světelných roků v souhvězdí Orla. NGC 6814 je </a:t>
            </a:r>
            <a:r>
              <a:rPr lang="cs-CZ" sz="1400" dirty="0" err="1"/>
              <a:t>Seyfertovou</a:t>
            </a:r>
            <a:r>
              <a:rPr lang="cs-CZ" sz="1400" dirty="0"/>
              <a:t> galaxií s aktivním jádrem.</a:t>
            </a:r>
          </a:p>
        </p:txBody>
      </p:sp>
    </p:spTree>
    <p:extLst>
      <p:ext uri="{BB962C8B-B14F-4D97-AF65-F5344CB8AC3E}">
        <p14:creationId xmlns:p14="http://schemas.microsoft.com/office/powerpoint/2010/main" val="175349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Aldebaran\Struktury\3_Klasifikace_galaxii\Hubble2005-01-barred-spiral-galaxy-NGC1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521746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10758" y="5217468"/>
            <a:ext cx="9033242" cy="369332"/>
          </a:xfrm>
          <a:prstGeom prst="rect">
            <a:avLst/>
          </a:prstGeom>
          <a:noFill/>
        </p:spPr>
        <p:txBody>
          <a:bodyPr wrap="none" rtlCol="0">
            <a:spAutoFit/>
          </a:bodyPr>
          <a:lstStyle/>
          <a:p>
            <a:r>
              <a:rPr lang="cs-CZ" sz="1800" b="1" dirty="0"/>
              <a:t>Spirální galaxie s příčkou </a:t>
            </a:r>
            <a:r>
              <a:rPr lang="cs-CZ" sz="1400" dirty="0"/>
              <a:t>NGC 1300 ve vzdálenosti 61 milionů světelných roků v souhvězdí </a:t>
            </a:r>
            <a:r>
              <a:rPr lang="cs-CZ" sz="1400" dirty="0" err="1"/>
              <a:t>Eridanus</a:t>
            </a:r>
            <a:r>
              <a:rPr lang="cs-CZ" sz="1400" dirty="0"/>
              <a:t>.</a:t>
            </a:r>
          </a:p>
        </p:txBody>
      </p:sp>
    </p:spTree>
    <p:extLst>
      <p:ext uri="{BB962C8B-B14F-4D97-AF65-F5344CB8AC3E}">
        <p14:creationId xmlns:p14="http://schemas.microsoft.com/office/powerpoint/2010/main" val="274154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600438"/>
          </a:xfrm>
          <a:prstGeom prst="rect">
            <a:avLst/>
          </a:prstGeom>
          <a:noFill/>
        </p:spPr>
        <p:txBody>
          <a:bodyPr wrap="square" rtlCol="0">
            <a:spAutoFit/>
          </a:bodyPr>
          <a:lstStyle/>
          <a:p>
            <a:r>
              <a:rPr lang="en-US" sz="1400" dirty="0"/>
              <a:t>In order to minimize as far as possible the complications arising from differences in scale and resolution, several sources of illustrations were used as follows: </a:t>
            </a:r>
          </a:p>
          <a:p>
            <a:endParaRPr lang="en-US" sz="1400" dirty="0"/>
          </a:p>
          <a:p>
            <a:r>
              <a:rPr lang="en-US" sz="1400" dirty="0"/>
              <a:t>1. Mt. Palomar 200-inch reflector (P 200") and 48-inch telescope (P 48"). </a:t>
            </a:r>
          </a:p>
          <a:p>
            <a:r>
              <a:rPr lang="en-US" sz="1400" dirty="0" smtClean="0"/>
              <a:t>2</a:t>
            </a:r>
            <a:r>
              <a:rPr lang="en-US" sz="1400" dirty="0"/>
              <a:t>. Mt. Wilson 100-inch and 60-inch reflectors (W 100"; W 60"). </a:t>
            </a:r>
          </a:p>
          <a:p>
            <a:r>
              <a:rPr lang="en-US" sz="1400" dirty="0" smtClean="0"/>
              <a:t>3</a:t>
            </a:r>
            <a:r>
              <a:rPr lang="en-US" sz="1400" dirty="0"/>
              <a:t>. Mt. Stromlo 74-inch and 30-inch reflectors (S 74"; S 30"). </a:t>
            </a:r>
          </a:p>
          <a:p>
            <a:r>
              <a:rPr lang="en-US" sz="1400" dirty="0" smtClean="0"/>
              <a:t>4</a:t>
            </a:r>
            <a:r>
              <a:rPr lang="en-US" sz="1400" dirty="0"/>
              <a:t>. Isaac Roberts 20-inch reflector (IR 20"). </a:t>
            </a:r>
          </a:p>
        </p:txBody>
      </p:sp>
      <p:pic>
        <p:nvPicPr>
          <p:cNvPr id="15362" name="Picture 2" descr="L:\Astronomy\telescopes\0405featur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800" y="970622"/>
            <a:ext cx="3589200" cy="253038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L:\Astronomy\telescopes\100inch_mount_wilson_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8000" y="1600438"/>
            <a:ext cx="2699792" cy="339325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L:\_Jupiter\figs_1\55_1937art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00437"/>
            <a:ext cx="2762675" cy="3393255"/>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L:\Astronomy\History\OschinTelescopeCutawa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314" y="5043600"/>
            <a:ext cx="2478267" cy="18144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L:\Astronomy\telescopes\king_33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958"/>
          <a:stretch/>
        </p:blipFill>
        <p:spPr bwMode="auto">
          <a:xfrm>
            <a:off x="2808000" y="5043600"/>
            <a:ext cx="2565868" cy="1810625"/>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L:\Astronomy\History\Isaac_Roberts_Telescop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1599" y="5043598"/>
            <a:ext cx="1954666" cy="18144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L:\Astronomy\History\30-inch Reynolds Reflector 5016_21_13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76" b="1078"/>
          <a:stretch/>
        </p:blipFill>
        <p:spPr bwMode="auto">
          <a:xfrm>
            <a:off x="7423199" y="3549600"/>
            <a:ext cx="1720800" cy="284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2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363788" y="11209"/>
            <a:ext cx="5872507" cy="738664"/>
          </a:xfrm>
          <a:prstGeom prst="rect">
            <a:avLst/>
          </a:prstGeom>
          <a:noFill/>
        </p:spPr>
        <p:txBody>
          <a:bodyPr wrap="square" rtlCol="0">
            <a:spAutoFit/>
          </a:bodyPr>
          <a:lstStyle/>
          <a:p>
            <a:pPr algn="r"/>
            <a:r>
              <a:rPr lang="cs-CZ" sz="1400" dirty="0"/>
              <a:t>Francouzský astronom </a:t>
            </a:r>
            <a:r>
              <a:rPr lang="cs-CZ" sz="1400" dirty="0" err="1"/>
              <a:t>Gérard</a:t>
            </a:r>
            <a:r>
              <a:rPr lang="cs-CZ" sz="1400" dirty="0"/>
              <a:t> </a:t>
            </a:r>
            <a:r>
              <a:rPr lang="cs-CZ" sz="1400" dirty="0" err="1"/>
              <a:t>Henri</a:t>
            </a:r>
            <a:r>
              <a:rPr lang="cs-CZ" sz="1400" dirty="0"/>
              <a:t> de </a:t>
            </a:r>
            <a:r>
              <a:rPr lang="cs-CZ" sz="1400" dirty="0" err="1"/>
              <a:t>Vaucouleurs</a:t>
            </a:r>
            <a:r>
              <a:rPr lang="cs-CZ" sz="1400" dirty="0"/>
              <a:t> navrhl </a:t>
            </a:r>
            <a:r>
              <a:rPr lang="cs-CZ" sz="1400" dirty="0" smtClean="0"/>
              <a:t>rozvedení </a:t>
            </a:r>
            <a:r>
              <a:rPr lang="cs-CZ" sz="1400" dirty="0" err="1"/>
              <a:t>Hubblovy</a:t>
            </a:r>
            <a:r>
              <a:rPr lang="cs-CZ" sz="1400" dirty="0"/>
              <a:t> </a:t>
            </a:r>
            <a:r>
              <a:rPr lang="cs-CZ" sz="1400" dirty="0" smtClean="0"/>
              <a:t>klasifikace </a:t>
            </a:r>
            <a:r>
              <a:rPr lang="cs-CZ" sz="1400" dirty="0"/>
              <a:t>do třetího rozměru zavedením několika přechodových typů mezi typy již známými.</a:t>
            </a:r>
          </a:p>
        </p:txBody>
      </p:sp>
      <p:pic>
        <p:nvPicPr>
          <p:cNvPr id="10242" name="Picture 2" descr="L:\Aldebaran\Struktury\3_Klasifikace_galaxii\classification-galaxie-de-vaucouleurs-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718" y="827185"/>
            <a:ext cx="7099274" cy="50500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ldebaran\Struktury\Kupy galaxií\p200072a4g98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
            <a:ext cx="1669157" cy="249289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20307" y="5888907"/>
            <a:ext cx="9036495" cy="738664"/>
          </a:xfrm>
          <a:prstGeom prst="rect">
            <a:avLst/>
          </a:prstGeom>
          <a:noFill/>
        </p:spPr>
        <p:txBody>
          <a:bodyPr wrap="square" rtlCol="0">
            <a:spAutoFit/>
          </a:bodyPr>
          <a:lstStyle/>
          <a:p>
            <a:r>
              <a:rPr lang="cs-CZ" sz="1400" dirty="0"/>
              <a:t>De </a:t>
            </a:r>
            <a:r>
              <a:rPr lang="cs-CZ" sz="1400" dirty="0" err="1"/>
              <a:t>Vaucouleursova</a:t>
            </a:r>
            <a:r>
              <a:rPr lang="cs-CZ" sz="1400" dirty="0"/>
              <a:t> rozšířená klasifikace z roku 1959. Galaxie jsou seřazeny od eliptických přes čočkovité, rozličné spirální typy a celá morfologie galaxií končí nepravidelnými soustavami (</a:t>
            </a:r>
            <a:r>
              <a:rPr lang="cs-CZ" sz="1400" dirty="0" err="1"/>
              <a:t>Irregular</a:t>
            </a:r>
            <a:r>
              <a:rPr lang="cs-CZ" sz="1400" dirty="0"/>
              <a:t>), které se snad mohly vyvinout postupně ze všech typů. </a:t>
            </a:r>
            <a:r>
              <a:rPr lang="cs-CZ" sz="1400" dirty="0">
                <a:hlinkClick r:id="rId4"/>
              </a:rPr>
              <a:t>https://</a:t>
            </a:r>
            <a:r>
              <a:rPr lang="cs-CZ" sz="1400" dirty="0" smtClean="0">
                <a:hlinkClick r:id="rId4"/>
              </a:rPr>
              <a:t>ned.ipac.caltech.edu/level5/Dev/frames.html</a:t>
            </a:r>
            <a:endParaRPr lang="cs-CZ" sz="1400" dirty="0"/>
          </a:p>
        </p:txBody>
      </p:sp>
    </p:spTree>
    <p:extLst>
      <p:ext uri="{BB962C8B-B14F-4D97-AF65-F5344CB8AC3E}">
        <p14:creationId xmlns:p14="http://schemas.microsoft.com/office/powerpoint/2010/main" val="85700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Aldebaran\Struktury\3_Klasifikace_galaxii\section Vaucoleurs.gif"/>
          <p:cNvPicPr>
            <a:picLocks noChangeAspect="1" noChangeArrowheads="1"/>
          </p:cNvPicPr>
          <p:nvPr/>
        </p:nvPicPr>
        <p:blipFill rotWithShape="1">
          <a:blip r:embed="rId2">
            <a:extLst>
              <a:ext uri="{28A0092B-C50C-407E-A947-70E740481C1C}">
                <a14:useLocalDpi xmlns:a14="http://schemas.microsoft.com/office/drawing/2010/main" val="0"/>
              </a:ext>
            </a:extLst>
          </a:blip>
          <a:srcRect l="3946"/>
          <a:stretch/>
        </p:blipFill>
        <p:spPr bwMode="auto">
          <a:xfrm>
            <a:off x="0" y="99814"/>
            <a:ext cx="3205494" cy="318517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L:\Aldebaran\Struktury\3_Klasifikace_galaxii\de_vauc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99814"/>
            <a:ext cx="4887815" cy="50405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Aldebaran\Struktury\3_Klasifikace_galaxii\plat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8" y="3284984"/>
            <a:ext cx="3068458" cy="298254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0" y="6330225"/>
            <a:ext cx="3235181" cy="246221"/>
          </a:xfrm>
          <a:prstGeom prst="rect">
            <a:avLst/>
          </a:prstGeom>
          <a:noFill/>
        </p:spPr>
        <p:txBody>
          <a:bodyPr wrap="none" rtlCol="0">
            <a:spAutoFit/>
          </a:bodyPr>
          <a:lstStyle/>
          <a:p>
            <a:r>
              <a:rPr lang="cs-CZ" dirty="0" smtClean="0"/>
              <a:t>Řez předchozím prostorovým grafem v úrovni typu </a:t>
            </a:r>
            <a:r>
              <a:rPr lang="cs-CZ" dirty="0" err="1" smtClean="0"/>
              <a:t>Sb</a:t>
            </a:r>
            <a:endParaRPr lang="cs-CZ" dirty="0"/>
          </a:p>
        </p:txBody>
      </p:sp>
      <p:sp>
        <p:nvSpPr>
          <p:cNvPr id="3" name="TextovéPole 2"/>
          <p:cNvSpPr txBox="1"/>
          <p:nvPr/>
        </p:nvSpPr>
        <p:spPr>
          <a:xfrm>
            <a:off x="3248622" y="5123247"/>
            <a:ext cx="5908819" cy="1754326"/>
          </a:xfrm>
          <a:prstGeom prst="rect">
            <a:avLst/>
          </a:prstGeom>
          <a:noFill/>
        </p:spPr>
        <p:txBody>
          <a:bodyPr wrap="square" rtlCol="0">
            <a:spAutoFit/>
          </a:bodyPr>
          <a:lstStyle/>
          <a:p>
            <a:r>
              <a:rPr lang="en-US" sz="1200" dirty="0"/>
              <a:t>Revised classification: a plane projection of the classification volume. The ordinary spirals SA are in the upper half of the figure, the barred spirals SB in the lower half. The ring types (r) are to the left, the spiral types (s) to the right. </a:t>
            </a:r>
            <a:r>
              <a:rPr lang="en-US" sz="1200" dirty="0" err="1"/>
              <a:t>Ellipticals</a:t>
            </a:r>
            <a:r>
              <a:rPr lang="en-US" sz="1200" dirty="0"/>
              <a:t> and lenticulars are near the center, </a:t>
            </a:r>
            <a:r>
              <a:rPr lang="en-US" sz="1200" dirty="0" err="1"/>
              <a:t>magellanic</a:t>
            </a:r>
            <a:r>
              <a:rPr lang="en-US" sz="1200" dirty="0"/>
              <a:t> irregulars near the rim. The main stages of the classification sequence from E to </a:t>
            </a:r>
            <a:r>
              <a:rPr lang="en-US" sz="1200" dirty="0" err="1"/>
              <a:t>Im</a:t>
            </a:r>
            <a:r>
              <a:rPr lang="en-US" sz="1200" dirty="0"/>
              <a:t> through S0 -, S0, S0 +, Sa, Sb, </a:t>
            </a:r>
            <a:r>
              <a:rPr lang="en-US" sz="1200" dirty="0" err="1"/>
              <a:t>Sc</a:t>
            </a:r>
            <a:r>
              <a:rPr lang="en-US" sz="1200" dirty="0"/>
              <a:t>, </a:t>
            </a:r>
            <a:r>
              <a:rPr lang="en-US" sz="1200" dirty="0" err="1"/>
              <a:t>Sd</a:t>
            </a:r>
            <a:r>
              <a:rPr lang="en-US" sz="1200" dirty="0"/>
              <a:t>, Sm are illustrated, approximately on the same scale, along each of the four main morphological series SA (r), SA (s), SB (s), SB (r). A few mixed or ``intermediate'' types SAB and S (</a:t>
            </a:r>
            <a:r>
              <a:rPr lang="en-US" sz="1200" dirty="0" err="1"/>
              <a:t>rs</a:t>
            </a:r>
            <a:r>
              <a:rPr lang="en-US" sz="1200" dirty="0"/>
              <a:t>) are shown along the horizontal and vertical diameters respectively. </a:t>
            </a:r>
            <a:r>
              <a:rPr lang="cs-CZ" sz="1200" dirty="0">
                <a:hlinkClick r:id="rId5"/>
              </a:rPr>
              <a:t>https://</a:t>
            </a:r>
            <a:r>
              <a:rPr lang="cs-CZ" sz="1200" dirty="0" smtClean="0">
                <a:hlinkClick r:id="rId5"/>
              </a:rPr>
              <a:t>ned.ipac.caltech.edu/level5/Dev/frames.html</a:t>
            </a:r>
            <a:endParaRPr lang="cs-CZ" sz="1200" dirty="0"/>
          </a:p>
        </p:txBody>
      </p:sp>
    </p:spTree>
    <p:extLst>
      <p:ext uri="{BB962C8B-B14F-4D97-AF65-F5344CB8AC3E}">
        <p14:creationId xmlns:p14="http://schemas.microsoft.com/office/powerpoint/2010/main" val="323401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stronomy\History\Sir_William_Herschel_and_Caroline_Herschel__Wellcome_cr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46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574632" y="175860"/>
            <a:ext cx="4461864" cy="2893100"/>
          </a:xfrm>
          <a:prstGeom prst="rect">
            <a:avLst/>
          </a:prstGeom>
          <a:noFill/>
        </p:spPr>
        <p:txBody>
          <a:bodyPr wrap="square" rtlCol="0">
            <a:spAutoFit/>
          </a:bodyPr>
          <a:lstStyle/>
          <a:p>
            <a:r>
              <a:rPr lang="cs-CZ" sz="1300" dirty="0"/>
              <a:t>Jako historicky prvá klasifikace mlhovin bývá uváděna klasifikace Williama </a:t>
            </a:r>
            <a:r>
              <a:rPr lang="cs-CZ" sz="1300" dirty="0" err="1"/>
              <a:t>Herschela</a:t>
            </a:r>
            <a:r>
              <a:rPr lang="cs-CZ" sz="1300" dirty="0"/>
              <a:t> z roku 1786, kdy vydal svůj „</a:t>
            </a:r>
            <a:r>
              <a:rPr lang="cs-CZ" sz="1300" dirty="0" err="1"/>
              <a:t>Catalogue</a:t>
            </a:r>
            <a:r>
              <a:rPr lang="cs-CZ" sz="1300" dirty="0"/>
              <a:t> </a:t>
            </a:r>
            <a:r>
              <a:rPr lang="cs-CZ" sz="1300" dirty="0" err="1"/>
              <a:t>of</a:t>
            </a:r>
            <a:r>
              <a:rPr lang="cs-CZ" sz="1300" dirty="0"/>
              <a:t> </a:t>
            </a:r>
            <a:r>
              <a:rPr lang="cs-CZ" sz="1300" dirty="0" err="1"/>
              <a:t>One</a:t>
            </a:r>
            <a:r>
              <a:rPr lang="cs-CZ" sz="1300" dirty="0"/>
              <a:t> </a:t>
            </a:r>
            <a:r>
              <a:rPr lang="cs-CZ" sz="1300" dirty="0" err="1"/>
              <a:t>Thousand</a:t>
            </a:r>
            <a:r>
              <a:rPr lang="cs-CZ" sz="1300" dirty="0"/>
              <a:t> New </a:t>
            </a:r>
            <a:r>
              <a:rPr lang="cs-CZ" sz="1300" dirty="0" err="1"/>
              <a:t>Nebulae</a:t>
            </a:r>
            <a:r>
              <a:rPr lang="cs-CZ" sz="1300" dirty="0"/>
              <a:t> and </a:t>
            </a:r>
            <a:r>
              <a:rPr lang="cs-CZ" sz="1300" dirty="0" err="1"/>
              <a:t>Clusters</a:t>
            </a:r>
            <a:r>
              <a:rPr lang="cs-CZ" sz="1300" dirty="0"/>
              <a:t> </a:t>
            </a:r>
            <a:r>
              <a:rPr lang="cs-CZ" sz="1300" dirty="0" err="1"/>
              <a:t>of</a:t>
            </a:r>
            <a:r>
              <a:rPr lang="cs-CZ" sz="1300" dirty="0"/>
              <a:t> </a:t>
            </a:r>
            <a:r>
              <a:rPr lang="cs-CZ" sz="1300" dirty="0" err="1"/>
              <a:t>Stars</a:t>
            </a:r>
            <a:r>
              <a:rPr lang="cs-CZ" sz="1300" dirty="0"/>
              <a:t>“. </a:t>
            </a:r>
            <a:r>
              <a:rPr lang="cs-CZ" sz="1300" dirty="0" err="1"/>
              <a:t>Herschel</a:t>
            </a:r>
            <a:r>
              <a:rPr lang="cs-CZ" sz="1300" dirty="0"/>
              <a:t> zde navrhuje osm tříd pro jednotlivé astrofyzikální objekty:</a:t>
            </a:r>
          </a:p>
          <a:p>
            <a:r>
              <a:rPr lang="cs-CZ" sz="1300" dirty="0"/>
              <a:t> </a:t>
            </a:r>
          </a:p>
          <a:p>
            <a:r>
              <a:rPr lang="cs-CZ" sz="1300" dirty="0"/>
              <a:t>1. Jasné mlhoviny [93 příkladů]</a:t>
            </a:r>
          </a:p>
          <a:p>
            <a:r>
              <a:rPr lang="cs-CZ" sz="1300" dirty="0"/>
              <a:t>2. Slabé mlhoviny [402]</a:t>
            </a:r>
          </a:p>
          <a:p>
            <a:r>
              <a:rPr lang="cs-CZ" sz="1300" dirty="0"/>
              <a:t>3. Velmi slabé mlhoviny [376]</a:t>
            </a:r>
          </a:p>
          <a:p>
            <a:r>
              <a:rPr lang="cs-CZ" sz="1300" dirty="0"/>
              <a:t>4. Planetární mlhoviny [29]</a:t>
            </a:r>
          </a:p>
          <a:p>
            <a:r>
              <a:rPr lang="cs-CZ" sz="1300" dirty="0"/>
              <a:t>5. Velmi velké mlhoviny [24]</a:t>
            </a:r>
          </a:p>
          <a:p>
            <a:r>
              <a:rPr lang="cs-CZ" sz="1300" dirty="0"/>
              <a:t>6. Velmi hustá a bohatá uskupení hvězd [19]</a:t>
            </a:r>
          </a:p>
          <a:p>
            <a:r>
              <a:rPr lang="cs-CZ" sz="1300" dirty="0"/>
              <a:t>7. Hodně zhuštěné skupiny velkých či malých hvězd [17]</a:t>
            </a:r>
          </a:p>
          <a:p>
            <a:r>
              <a:rPr lang="cs-CZ" sz="1300" dirty="0"/>
              <a:t>8. Neuspořádaně roztroušené skupinky hvězd [40</a:t>
            </a:r>
            <a:r>
              <a:rPr lang="cs-CZ" sz="1300" dirty="0" smtClean="0"/>
              <a:t>]</a:t>
            </a:r>
            <a:endParaRPr lang="cs-CZ" sz="1300" dirty="0"/>
          </a:p>
        </p:txBody>
      </p:sp>
      <p:pic>
        <p:nvPicPr>
          <p:cNvPr id="1027" name="Picture 3" descr="L:\Astronomy\History\Herschel20f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633" y="3123534"/>
            <a:ext cx="4569368" cy="373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5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Aldebaran\Struktury\3_Klasifikace_galaxii\de_vauc_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28149"/>
            <a:ext cx="6175444" cy="4437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0" y="4665261"/>
            <a:ext cx="9144000" cy="2031325"/>
          </a:xfrm>
          <a:prstGeom prst="rect">
            <a:avLst/>
          </a:prstGeom>
          <a:noFill/>
        </p:spPr>
        <p:txBody>
          <a:bodyPr wrap="square" rtlCol="0">
            <a:spAutoFit/>
          </a:bodyPr>
          <a:lstStyle/>
          <a:p>
            <a:r>
              <a:rPr lang="en-US" sz="1400" dirty="0"/>
              <a:t>Frequency distribution of revised types in the Mount Stromlo survey. A plot of the frequencies gives a fairly smooth curve indicating maxima at </a:t>
            </a:r>
            <a:r>
              <a:rPr lang="en-US" sz="1400" dirty="0" err="1"/>
              <a:t>Sc</a:t>
            </a:r>
            <a:r>
              <a:rPr lang="en-US" sz="1400" dirty="0"/>
              <a:t> and E separated by a minimum at Sa. The low apparent frequency of the </a:t>
            </a:r>
            <a:r>
              <a:rPr lang="en-US" sz="1400" dirty="0" err="1"/>
              <a:t>Sd</a:t>
            </a:r>
            <a:r>
              <a:rPr lang="en-US" sz="1400" dirty="0"/>
              <a:t>, Sm stages is certainly due to a large extent to the low absolute luminosity and surface brightness of galaxies at these stages, but it is not yet possible to correct the apparent frequencies for such selection effects. On the other hand the high frequency of </a:t>
            </a:r>
            <a:r>
              <a:rPr lang="en-US" sz="1400" dirty="0" err="1"/>
              <a:t>ellipticals</a:t>
            </a:r>
            <a:r>
              <a:rPr lang="en-US" sz="1400" dirty="0"/>
              <a:t> cannot be due in general to an abnormally high absolute luminosity, so that it probably reflects the actual great abundance of this class. It should be emphasized that these provisional data based on a rather small sample of 200 objects are still subject to further revision; more definite and detailed results will eventually be forthcoming through the current reclassification of 1250 bright galaxies in the Shapley-Ames Catalogue. </a:t>
            </a:r>
            <a:r>
              <a:rPr lang="en-US" sz="1400" dirty="0">
                <a:hlinkClick r:id="rId3"/>
              </a:rPr>
              <a:t>https://</a:t>
            </a:r>
            <a:r>
              <a:rPr lang="en-US" sz="1400" dirty="0" smtClean="0">
                <a:hlinkClick r:id="rId3"/>
              </a:rPr>
              <a:t>ned.ipac.caltech.edu/level5/Dev/frames.html</a:t>
            </a:r>
            <a:endParaRPr lang="cs-CZ" sz="1400" dirty="0"/>
          </a:p>
        </p:txBody>
      </p:sp>
    </p:spTree>
    <p:extLst>
      <p:ext uri="{BB962C8B-B14F-4D97-AF65-F5344CB8AC3E}">
        <p14:creationId xmlns:p14="http://schemas.microsoft.com/office/powerpoint/2010/main" val="309629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L:\Aldebaran\Struktury\3_Klasifikace_galaxii\Hubble-Vaucouleur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1414"/>
            <a:ext cx="9144000" cy="504188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5145" y="260648"/>
            <a:ext cx="9212843" cy="369332"/>
          </a:xfrm>
          <a:prstGeom prst="rect">
            <a:avLst/>
          </a:prstGeom>
          <a:noFill/>
        </p:spPr>
        <p:txBody>
          <a:bodyPr wrap="none" rtlCol="0">
            <a:spAutoFit/>
          </a:bodyPr>
          <a:lstStyle/>
          <a:p>
            <a:r>
              <a:rPr lang="cs-CZ" sz="1800" b="1" dirty="0" err="1">
                <a:solidFill>
                  <a:schemeClr val="bg1"/>
                </a:solidFill>
              </a:rPr>
              <a:t>Hubblova</a:t>
            </a:r>
            <a:r>
              <a:rPr lang="cs-CZ" sz="1800" b="1" dirty="0">
                <a:solidFill>
                  <a:schemeClr val="bg1"/>
                </a:solidFill>
              </a:rPr>
              <a:t> klasifikace po de </a:t>
            </a:r>
            <a:r>
              <a:rPr lang="cs-CZ" sz="1800" b="1" dirty="0" err="1">
                <a:solidFill>
                  <a:schemeClr val="bg1"/>
                </a:solidFill>
              </a:rPr>
              <a:t>Vaucouleursově</a:t>
            </a:r>
            <a:r>
              <a:rPr lang="cs-CZ" sz="1800" b="1" dirty="0">
                <a:solidFill>
                  <a:schemeClr val="bg1"/>
                </a:solidFill>
              </a:rPr>
              <a:t> úpravě a zahrnutí přechodových </a:t>
            </a:r>
            <a:r>
              <a:rPr lang="cs-CZ" sz="1800" b="1" dirty="0" smtClean="0">
                <a:solidFill>
                  <a:schemeClr val="bg1"/>
                </a:solidFill>
              </a:rPr>
              <a:t>typů</a:t>
            </a:r>
            <a:endParaRPr lang="cs-CZ" sz="1800" b="1" dirty="0">
              <a:solidFill>
                <a:schemeClr val="bg1"/>
              </a:solidFill>
            </a:endParaRPr>
          </a:p>
        </p:txBody>
      </p:sp>
    </p:spTree>
    <p:extLst>
      <p:ext uri="{BB962C8B-B14F-4D97-AF65-F5344CB8AC3E}">
        <p14:creationId xmlns:p14="http://schemas.microsoft.com/office/powerpoint/2010/main" val="388241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stronomy\galaxy\PIA07909.jpg"/>
          <p:cNvPicPr>
            <a:picLocks noChangeAspect="1" noChangeArrowheads="1"/>
          </p:cNvPicPr>
          <p:nvPr/>
        </p:nvPicPr>
        <p:blipFill rotWithShape="1">
          <a:blip r:embed="rId2">
            <a:extLst>
              <a:ext uri="{28A0092B-C50C-407E-A947-70E740481C1C}">
                <a14:useLocalDpi xmlns:a14="http://schemas.microsoft.com/office/drawing/2010/main" val="0"/>
              </a:ext>
            </a:extLst>
          </a:blip>
          <a:srcRect b="1320"/>
          <a:stretch/>
        </p:blipFill>
        <p:spPr bwMode="auto">
          <a:xfrm>
            <a:off x="0" y="540000"/>
            <a:ext cx="9144000" cy="4511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0156" y="116632"/>
            <a:ext cx="1274708" cy="369332"/>
          </a:xfrm>
          <a:prstGeom prst="rect">
            <a:avLst/>
          </a:prstGeom>
          <a:noFill/>
        </p:spPr>
        <p:txBody>
          <a:bodyPr wrap="none" rtlCol="0">
            <a:spAutoFit/>
          </a:bodyPr>
          <a:lstStyle/>
          <a:p>
            <a:r>
              <a:rPr lang="cs-CZ" sz="1800" b="1" dirty="0" smtClean="0"/>
              <a:t>NGC 3351</a:t>
            </a:r>
            <a:endParaRPr lang="cs-CZ" sz="1800" b="1" dirty="0"/>
          </a:p>
        </p:txBody>
      </p:sp>
      <p:sp>
        <p:nvSpPr>
          <p:cNvPr id="3" name="TextovéPole 2"/>
          <p:cNvSpPr txBox="1"/>
          <p:nvPr/>
        </p:nvSpPr>
        <p:spPr>
          <a:xfrm>
            <a:off x="170157" y="5229200"/>
            <a:ext cx="8866339" cy="1169551"/>
          </a:xfrm>
          <a:prstGeom prst="rect">
            <a:avLst/>
          </a:prstGeom>
          <a:noFill/>
        </p:spPr>
        <p:txBody>
          <a:bodyPr wrap="square" rtlCol="0">
            <a:spAutoFit/>
          </a:bodyPr>
          <a:lstStyle/>
          <a:p>
            <a:r>
              <a:rPr lang="en-US" sz="1400" dirty="0"/>
              <a:t>Ultraviolet image (left) and visual image (right) of the face on barred and ringed spiral galaxy NGC 3351 (M95). The morphological appearance of a galaxy can change dramatically between visual and ultraviolet wavelengths. In the case of M95, the nucleus and bar dominate the visual image. In the ultraviolet, the bar is not even visible and the ring and spiral arms dominate.</a:t>
            </a:r>
          </a:p>
          <a:p>
            <a:r>
              <a:rPr lang="en-US" sz="1400" dirty="0">
                <a:hlinkClick r:id="rId3"/>
              </a:rPr>
              <a:t>https://</a:t>
            </a:r>
            <a:r>
              <a:rPr lang="en-US" sz="1400" dirty="0" smtClean="0">
                <a:hlinkClick r:id="rId3"/>
              </a:rPr>
              <a:t>www.jpl.nasa.gov/spaceimages/details.php?id=PIA07909</a:t>
            </a:r>
            <a:endParaRPr lang="cs-CZ" sz="1400" dirty="0"/>
          </a:p>
        </p:txBody>
      </p:sp>
    </p:spTree>
    <p:extLst>
      <p:ext uri="{BB962C8B-B14F-4D97-AF65-F5344CB8AC3E}">
        <p14:creationId xmlns:p14="http://schemas.microsoft.com/office/powerpoint/2010/main" val="322564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0156" y="116632"/>
            <a:ext cx="1274708" cy="369332"/>
          </a:xfrm>
          <a:prstGeom prst="rect">
            <a:avLst/>
          </a:prstGeom>
          <a:noFill/>
        </p:spPr>
        <p:txBody>
          <a:bodyPr wrap="none" rtlCol="0">
            <a:spAutoFit/>
          </a:bodyPr>
          <a:lstStyle/>
          <a:p>
            <a:r>
              <a:rPr lang="cs-CZ" sz="1800" b="1" dirty="0" smtClean="0"/>
              <a:t>NGC 1365</a:t>
            </a:r>
            <a:endParaRPr lang="cs-CZ" sz="1800" b="1" dirty="0"/>
          </a:p>
        </p:txBody>
      </p:sp>
      <p:sp>
        <p:nvSpPr>
          <p:cNvPr id="3" name="TextovéPole 2"/>
          <p:cNvSpPr txBox="1"/>
          <p:nvPr/>
        </p:nvSpPr>
        <p:spPr>
          <a:xfrm>
            <a:off x="-5278" y="5229200"/>
            <a:ext cx="9149278" cy="1631216"/>
          </a:xfrm>
          <a:prstGeom prst="rect">
            <a:avLst/>
          </a:prstGeom>
          <a:noFill/>
        </p:spPr>
        <p:txBody>
          <a:bodyPr wrap="square" rtlCol="0">
            <a:spAutoFit/>
          </a:bodyPr>
          <a:lstStyle/>
          <a:p>
            <a:r>
              <a:rPr lang="en-US" dirty="0" smtClean="0"/>
              <a:t>While </a:t>
            </a:r>
            <a:r>
              <a:rPr lang="en-US" dirty="0"/>
              <a:t>the bar of the galaxy consists mainly of older stars, many new stars are born in stellar nurseries of gas and dust in the inner spiral close to the nucleus. The bar also funnels gas and dust gravitationally into the very center of the galaxy, where a supermassive black hole is hidden among myriads of bright new stars. </a:t>
            </a:r>
          </a:p>
          <a:p>
            <a:endParaRPr lang="en-US" dirty="0"/>
          </a:p>
          <a:p>
            <a:r>
              <a:rPr lang="en-US" dirty="0"/>
              <a:t>This black hole has a mass 2 million times that of our Sun and is spinning almost as fast as Einstein’s theory of gravity will allow. Supermassive black holes are surrounded by pancake-like accretion disks, formed as their gravity pulls matter inward. The bright center of NGC 1365 is thought to be due to huge amounts of superhot gas ejected from such an accretion disk circling this central black hole.</a:t>
            </a:r>
          </a:p>
          <a:p>
            <a:endParaRPr lang="en-US" dirty="0"/>
          </a:p>
          <a:p>
            <a:r>
              <a:rPr lang="en-US" dirty="0"/>
              <a:t>The bar rotates clockwise with velocities in the nucleus of 2000 kilometers per second resulting in one rotation in 350 million years</a:t>
            </a:r>
            <a:r>
              <a:rPr lang="en-US" dirty="0" smtClean="0"/>
              <a:t>.</a:t>
            </a:r>
            <a:endParaRPr lang="cs-CZ" dirty="0" smtClean="0"/>
          </a:p>
          <a:p>
            <a:r>
              <a:rPr lang="en-US" dirty="0">
                <a:hlinkClick r:id="rId2"/>
              </a:rPr>
              <a:t>http://annesastronomynews.com/photo-gallery-ii/galaxies-clusters/ngc-1365-the-great-barred-spiral-by-martin-pugh</a:t>
            </a:r>
            <a:r>
              <a:rPr lang="en-US" dirty="0" smtClean="0">
                <a:hlinkClick r:id="rId2"/>
              </a:rPr>
              <a:t>/</a:t>
            </a:r>
            <a:endParaRPr lang="en-US" dirty="0"/>
          </a:p>
        </p:txBody>
      </p:sp>
      <p:pic>
        <p:nvPicPr>
          <p:cNvPr id="17410" name="Picture 2" descr="L:\Astronomy\galaxy\NGC-1365-the-Great-Barred-Spiral-by-Martin-Pu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769" y="0"/>
            <a:ext cx="7222231" cy="508518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278" y="495267"/>
            <a:ext cx="1927047" cy="4708981"/>
          </a:xfrm>
          <a:prstGeom prst="rect">
            <a:avLst/>
          </a:prstGeom>
          <a:noFill/>
        </p:spPr>
        <p:txBody>
          <a:bodyPr wrap="square" rtlCol="0">
            <a:spAutoFit/>
          </a:bodyPr>
          <a:lstStyle/>
          <a:p>
            <a:r>
              <a:rPr lang="en-US" dirty="0"/>
              <a:t>NGC 1365, also known as the Great Barred Spiral Galaxy, is, as you would have guessed by its nickname, a huge barred spiral galaxy. It is over 200,000 light-years across, what makes it one of the largest galaxies known, and lies about 56 million light-years from Earth in the constellation of Fornax, while it is receding from us at approximately 1636 kilometers per second. It is a major member of the Fornax cluster which consists of 58 galaxies.</a:t>
            </a:r>
          </a:p>
          <a:p>
            <a:endParaRPr lang="en-US" dirty="0"/>
          </a:p>
          <a:p>
            <a:r>
              <a:rPr lang="en-US" dirty="0"/>
              <a:t>Many huge young star clusters trace out the main spiral arms and each contains hundreds or thousands of bright young stars that are less than ten million years old. NGC 1365 is too remote for single stars to be seen in this image and most of the tiny clumps visible in the picture are really star clusters. Over the whole galaxy, stars are forming at a rate of about three times the mass of our Sun per year</a:t>
            </a:r>
            <a:r>
              <a:rPr lang="en-US" dirty="0" smtClean="0"/>
              <a:t>.</a:t>
            </a:r>
            <a:endParaRPr lang="en-US" dirty="0"/>
          </a:p>
        </p:txBody>
      </p:sp>
    </p:spTree>
    <p:extLst>
      <p:ext uri="{BB962C8B-B14F-4D97-AF65-F5344CB8AC3E}">
        <p14:creationId xmlns:p14="http://schemas.microsoft.com/office/powerpoint/2010/main" val="359170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Astronomy\galaxy\M64HaLRGB_Pugh.jpg"/>
          <p:cNvPicPr>
            <a:picLocks noChangeAspect="1" noChangeArrowheads="1"/>
          </p:cNvPicPr>
          <p:nvPr/>
        </p:nvPicPr>
        <p:blipFill rotWithShape="1">
          <a:blip r:embed="rId2">
            <a:extLst>
              <a:ext uri="{28A0092B-C50C-407E-A947-70E740481C1C}">
                <a14:useLocalDpi xmlns:a14="http://schemas.microsoft.com/office/drawing/2010/main" val="0"/>
              </a:ext>
            </a:extLst>
          </a:blip>
          <a:srcRect t="13424" b="12476"/>
          <a:stretch/>
        </p:blipFill>
        <p:spPr bwMode="auto">
          <a:xfrm>
            <a:off x="0" y="0"/>
            <a:ext cx="9144000" cy="48735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0156" y="116632"/>
            <a:ext cx="2018501" cy="646331"/>
          </a:xfrm>
          <a:prstGeom prst="rect">
            <a:avLst/>
          </a:prstGeom>
          <a:noFill/>
        </p:spPr>
        <p:txBody>
          <a:bodyPr wrap="none" rtlCol="0">
            <a:spAutoFit/>
          </a:bodyPr>
          <a:lstStyle/>
          <a:p>
            <a:r>
              <a:rPr lang="cs-CZ" sz="1800" b="1" dirty="0" smtClean="0">
                <a:solidFill>
                  <a:schemeClr val="bg1"/>
                </a:solidFill>
              </a:rPr>
              <a:t>SPIRÁLNÍ </a:t>
            </a:r>
            <a:r>
              <a:rPr lang="cs-CZ" sz="1800" b="1" dirty="0" err="1" smtClean="0">
                <a:solidFill>
                  <a:schemeClr val="bg1"/>
                </a:solidFill>
              </a:rPr>
              <a:t>Sa</a:t>
            </a:r>
            <a:r>
              <a:rPr lang="cs-CZ" sz="1800" b="1" dirty="0" smtClean="0">
                <a:solidFill>
                  <a:schemeClr val="bg1"/>
                </a:solidFill>
              </a:rPr>
              <a:t> </a:t>
            </a:r>
          </a:p>
          <a:p>
            <a:r>
              <a:rPr lang="cs-CZ" sz="1800" b="1" dirty="0" smtClean="0">
                <a:solidFill>
                  <a:schemeClr val="bg1"/>
                </a:solidFill>
              </a:rPr>
              <a:t>M64 – Černé oko</a:t>
            </a:r>
            <a:endParaRPr lang="cs-CZ" sz="1800" b="1" dirty="0">
              <a:solidFill>
                <a:schemeClr val="bg1"/>
              </a:solidFill>
            </a:endParaRPr>
          </a:p>
        </p:txBody>
      </p:sp>
      <p:sp>
        <p:nvSpPr>
          <p:cNvPr id="3" name="TextovéPole 2"/>
          <p:cNvSpPr txBox="1"/>
          <p:nvPr/>
        </p:nvSpPr>
        <p:spPr>
          <a:xfrm>
            <a:off x="0" y="4819641"/>
            <a:ext cx="9144000" cy="2031325"/>
          </a:xfrm>
          <a:prstGeom prst="rect">
            <a:avLst/>
          </a:prstGeom>
          <a:noFill/>
        </p:spPr>
        <p:txBody>
          <a:bodyPr wrap="square" rtlCol="0">
            <a:spAutoFit/>
          </a:bodyPr>
          <a:lstStyle/>
          <a:p>
            <a:r>
              <a:rPr lang="en-US" sz="1400" dirty="0"/>
              <a:t>M64 is about 17 million light-years distant in the otherwise well-groomed northern constellation Coma Berenices. In fact, the </a:t>
            </a:r>
            <a:r>
              <a:rPr lang="cs-CZ" sz="1400" dirty="0" smtClean="0"/>
              <a:t>Black</a:t>
            </a:r>
            <a:r>
              <a:rPr lang="en-US" sz="1400" dirty="0" smtClean="0"/>
              <a:t> </a:t>
            </a:r>
            <a:r>
              <a:rPr lang="en-US" sz="1400" dirty="0"/>
              <a:t>Eye Galaxy might also be an appropriate moniker in this colorful composition of narrow and wideband images. The enormous dust clouds obscuring the near-side of M64's central region are laced with the telltale reddish glow of hydrogen associated with star forming regions. But they are not this galaxy's only peculiar feature. Observations show that M64 is actually composed of two concentric, counter-rotating systems. While all the stars in M64 rotate in the same direction as the interstellar gas in the galaxy's central region, gas in the outer regions, extending to about 40,000 light-years, rotates in the opposite direction. The dusty eye and bizarre rotation is likely the result of a billion year old merger of two different galaxies. </a:t>
            </a:r>
            <a:endParaRPr lang="cs-CZ" sz="1400" dirty="0" smtClean="0"/>
          </a:p>
          <a:p>
            <a:r>
              <a:rPr lang="cs-CZ" sz="1400" dirty="0">
                <a:hlinkClick r:id="rId3"/>
              </a:rPr>
              <a:t>https://</a:t>
            </a:r>
            <a:r>
              <a:rPr lang="cs-CZ" sz="1400" dirty="0" smtClean="0">
                <a:hlinkClick r:id="rId3"/>
              </a:rPr>
              <a:t>apod.nasa.gov/apod/ap130404.html</a:t>
            </a:r>
            <a:endParaRPr lang="cs-CZ" sz="1400" dirty="0"/>
          </a:p>
        </p:txBody>
      </p:sp>
    </p:spTree>
    <p:extLst>
      <p:ext uri="{BB962C8B-B14F-4D97-AF65-F5344CB8AC3E}">
        <p14:creationId xmlns:p14="http://schemas.microsoft.com/office/powerpoint/2010/main" val="64776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Astronomy\galaxy\m81_benintende_f.jpg"/>
          <p:cNvPicPr>
            <a:picLocks noChangeAspect="1" noChangeArrowheads="1"/>
          </p:cNvPicPr>
          <p:nvPr/>
        </p:nvPicPr>
        <p:blipFill rotWithShape="1">
          <a:blip r:embed="rId2">
            <a:extLst>
              <a:ext uri="{28A0092B-C50C-407E-A947-70E740481C1C}">
                <a14:useLocalDpi xmlns:a14="http://schemas.microsoft.com/office/drawing/2010/main" val="0"/>
              </a:ext>
            </a:extLst>
          </a:blip>
          <a:srcRect t="8525" b="8526"/>
          <a:stretch/>
        </p:blipFill>
        <p:spPr bwMode="auto">
          <a:xfrm>
            <a:off x="0" y="0"/>
            <a:ext cx="9144000" cy="568844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0156" y="116632"/>
            <a:ext cx="1685077" cy="646331"/>
          </a:xfrm>
          <a:prstGeom prst="rect">
            <a:avLst/>
          </a:prstGeom>
          <a:noFill/>
        </p:spPr>
        <p:txBody>
          <a:bodyPr wrap="none" rtlCol="0">
            <a:spAutoFit/>
          </a:bodyPr>
          <a:lstStyle/>
          <a:p>
            <a:r>
              <a:rPr lang="cs-CZ" sz="1800" b="1" dirty="0" smtClean="0">
                <a:solidFill>
                  <a:schemeClr val="bg1"/>
                </a:solidFill>
              </a:rPr>
              <a:t>SPIRÁLNÍ </a:t>
            </a:r>
            <a:r>
              <a:rPr lang="cs-CZ" sz="1800" b="1" dirty="0" err="1" smtClean="0">
                <a:solidFill>
                  <a:schemeClr val="bg1"/>
                </a:solidFill>
              </a:rPr>
              <a:t>Sb</a:t>
            </a:r>
            <a:r>
              <a:rPr lang="cs-CZ" sz="1800" b="1" dirty="0" smtClean="0">
                <a:solidFill>
                  <a:schemeClr val="bg1"/>
                </a:solidFill>
              </a:rPr>
              <a:t> </a:t>
            </a:r>
          </a:p>
          <a:p>
            <a:r>
              <a:rPr lang="cs-CZ" sz="1800" b="1" dirty="0" smtClean="0">
                <a:solidFill>
                  <a:schemeClr val="bg1"/>
                </a:solidFill>
              </a:rPr>
              <a:t>M81</a:t>
            </a:r>
            <a:endParaRPr lang="cs-CZ" sz="1800" b="1" dirty="0">
              <a:solidFill>
                <a:schemeClr val="bg1"/>
              </a:solidFill>
            </a:endParaRPr>
          </a:p>
        </p:txBody>
      </p:sp>
      <p:sp>
        <p:nvSpPr>
          <p:cNvPr id="3" name="TextovéPole 2"/>
          <p:cNvSpPr txBox="1"/>
          <p:nvPr/>
        </p:nvSpPr>
        <p:spPr>
          <a:xfrm>
            <a:off x="0" y="5688449"/>
            <a:ext cx="9144000" cy="1169551"/>
          </a:xfrm>
          <a:prstGeom prst="rect">
            <a:avLst/>
          </a:prstGeom>
          <a:noFill/>
        </p:spPr>
        <p:txBody>
          <a:bodyPr wrap="square" rtlCol="0">
            <a:spAutoFit/>
          </a:bodyPr>
          <a:lstStyle/>
          <a:p>
            <a:r>
              <a:rPr lang="en-US" sz="1400" dirty="0"/>
              <a:t>Messier 81 (</a:t>
            </a:r>
            <a:r>
              <a:rPr lang="en-US" sz="1400" dirty="0" err="1"/>
              <a:t>také</a:t>
            </a:r>
            <a:r>
              <a:rPr lang="en-US" sz="1400" dirty="0"/>
              <a:t> M81, </a:t>
            </a:r>
            <a:r>
              <a:rPr lang="en-US" sz="1400" dirty="0" err="1"/>
              <a:t>Bodeho</a:t>
            </a:r>
            <a:r>
              <a:rPr lang="en-US" sz="1400" dirty="0"/>
              <a:t> </a:t>
            </a:r>
            <a:r>
              <a:rPr lang="en-US" sz="1400" dirty="0" err="1"/>
              <a:t>galaxie</a:t>
            </a:r>
            <a:r>
              <a:rPr lang="en-US" sz="1400" dirty="0"/>
              <a:t> </a:t>
            </a:r>
            <a:r>
              <a:rPr lang="en-US" sz="1400" dirty="0" err="1"/>
              <a:t>nebo</a:t>
            </a:r>
            <a:r>
              <a:rPr lang="en-US" sz="1400" dirty="0"/>
              <a:t> NGC 3031) je </a:t>
            </a:r>
            <a:r>
              <a:rPr lang="en-US" sz="1400" dirty="0" err="1"/>
              <a:t>spirální</a:t>
            </a:r>
            <a:r>
              <a:rPr lang="en-US" sz="1400" dirty="0"/>
              <a:t> </a:t>
            </a:r>
            <a:r>
              <a:rPr lang="en-US" sz="1400" dirty="0" err="1"/>
              <a:t>galaxie</a:t>
            </a:r>
            <a:r>
              <a:rPr lang="en-US" sz="1400" dirty="0"/>
              <a:t> v </a:t>
            </a:r>
            <a:r>
              <a:rPr lang="en-US" sz="1400" dirty="0" err="1"/>
              <a:t>souhvězdí</a:t>
            </a:r>
            <a:r>
              <a:rPr lang="en-US" sz="1400" dirty="0"/>
              <a:t> </a:t>
            </a:r>
            <a:r>
              <a:rPr lang="en-US" sz="1400" dirty="0" err="1"/>
              <a:t>Velké</a:t>
            </a:r>
            <a:r>
              <a:rPr lang="en-US" sz="1400" dirty="0"/>
              <a:t> </a:t>
            </a:r>
            <a:r>
              <a:rPr lang="en-US" sz="1400" dirty="0" err="1"/>
              <a:t>medvědice</a:t>
            </a:r>
            <a:r>
              <a:rPr lang="en-US" sz="1400" dirty="0"/>
              <a:t>, </a:t>
            </a:r>
            <a:r>
              <a:rPr lang="en-US" sz="1400" dirty="0" err="1"/>
              <a:t>která</a:t>
            </a:r>
            <a:r>
              <a:rPr lang="en-US" sz="1400" dirty="0"/>
              <a:t> </a:t>
            </a:r>
            <a:r>
              <a:rPr lang="en-US" sz="1400" dirty="0" err="1"/>
              <a:t>byla</a:t>
            </a:r>
            <a:r>
              <a:rPr lang="en-US" sz="1400" dirty="0"/>
              <a:t> </a:t>
            </a:r>
            <a:r>
              <a:rPr lang="en-US" sz="1400" dirty="0" err="1"/>
              <a:t>objevena</a:t>
            </a:r>
            <a:r>
              <a:rPr lang="en-US" sz="1400" dirty="0"/>
              <a:t> </a:t>
            </a:r>
            <a:r>
              <a:rPr lang="en-US" sz="1400" dirty="0" err="1"/>
              <a:t>Johannem</a:t>
            </a:r>
            <a:r>
              <a:rPr lang="en-US" sz="1400" dirty="0"/>
              <a:t> </a:t>
            </a:r>
            <a:r>
              <a:rPr lang="en-US" sz="1400" dirty="0" err="1"/>
              <a:t>Elertem</a:t>
            </a:r>
            <a:r>
              <a:rPr lang="en-US" sz="1400" dirty="0"/>
              <a:t> </a:t>
            </a:r>
            <a:r>
              <a:rPr lang="en-US" sz="1400" dirty="0" err="1"/>
              <a:t>Bodem</a:t>
            </a:r>
            <a:r>
              <a:rPr lang="en-US" sz="1400" dirty="0"/>
              <a:t> 31. </a:t>
            </a:r>
            <a:r>
              <a:rPr lang="en-US" sz="1400" dirty="0" err="1"/>
              <a:t>prosince</a:t>
            </a:r>
            <a:r>
              <a:rPr lang="en-US" sz="1400" dirty="0"/>
              <a:t> 1774 </a:t>
            </a:r>
            <a:r>
              <a:rPr lang="en-US" sz="1400" dirty="0" err="1"/>
              <a:t>společně</a:t>
            </a:r>
            <a:r>
              <a:rPr lang="en-US" sz="1400" dirty="0"/>
              <a:t> s </a:t>
            </a:r>
            <a:r>
              <a:rPr lang="en-US" sz="1400" dirty="0" err="1"/>
              <a:t>nedalekou</a:t>
            </a:r>
            <a:r>
              <a:rPr lang="en-US" sz="1400" dirty="0"/>
              <a:t> </a:t>
            </a:r>
            <a:r>
              <a:rPr lang="en-US" sz="1400" dirty="0" err="1"/>
              <a:t>galaxií</a:t>
            </a:r>
            <a:r>
              <a:rPr lang="en-US" sz="1400" dirty="0"/>
              <a:t> M82. </a:t>
            </a:r>
            <a:r>
              <a:rPr lang="en-US" sz="1400" dirty="0" err="1"/>
              <a:t>Obě</a:t>
            </a:r>
            <a:r>
              <a:rPr lang="en-US" sz="1400" dirty="0"/>
              <a:t> </a:t>
            </a:r>
            <a:r>
              <a:rPr lang="en-US" sz="1400" dirty="0" err="1"/>
              <a:t>galaxie</a:t>
            </a:r>
            <a:r>
              <a:rPr lang="en-US" sz="1400" dirty="0"/>
              <a:t> </a:t>
            </a:r>
            <a:r>
              <a:rPr lang="en-US" sz="1400" dirty="0" err="1"/>
              <a:t>jsou</a:t>
            </a:r>
            <a:r>
              <a:rPr lang="en-US" sz="1400" dirty="0"/>
              <a:t> </a:t>
            </a:r>
            <a:r>
              <a:rPr lang="en-US" sz="1400" dirty="0" err="1"/>
              <a:t>spolu</a:t>
            </a:r>
            <a:r>
              <a:rPr lang="en-US" sz="1400" dirty="0"/>
              <a:t> s NGC 2403 </a:t>
            </a:r>
            <a:r>
              <a:rPr lang="en-US" sz="1400" dirty="0" err="1"/>
              <a:t>nejjasnějšími</a:t>
            </a:r>
            <a:r>
              <a:rPr lang="en-US" sz="1400" dirty="0"/>
              <a:t> </a:t>
            </a:r>
            <a:r>
              <a:rPr lang="en-US" sz="1400" dirty="0" err="1"/>
              <a:t>členy</a:t>
            </a:r>
            <a:r>
              <a:rPr lang="en-US" sz="1400" dirty="0"/>
              <a:t> </a:t>
            </a:r>
            <a:r>
              <a:rPr lang="en-US" sz="1400" dirty="0" err="1"/>
              <a:t>skupiny</a:t>
            </a:r>
            <a:r>
              <a:rPr lang="en-US" sz="1400" dirty="0"/>
              <a:t> </a:t>
            </a:r>
            <a:r>
              <a:rPr lang="en-US" sz="1400" dirty="0" err="1"/>
              <a:t>galaxií</a:t>
            </a:r>
            <a:r>
              <a:rPr lang="en-US" sz="1400" dirty="0"/>
              <a:t> M 81. M81 je od </a:t>
            </a:r>
            <a:r>
              <a:rPr lang="en-US" sz="1400" dirty="0" err="1"/>
              <a:t>Země</a:t>
            </a:r>
            <a:r>
              <a:rPr lang="en-US" sz="1400" dirty="0"/>
              <a:t> </a:t>
            </a:r>
            <a:r>
              <a:rPr lang="en-US" sz="1400" dirty="0" err="1"/>
              <a:t>vzdálená</a:t>
            </a:r>
            <a:r>
              <a:rPr lang="en-US" sz="1400" dirty="0"/>
              <a:t> 12 </a:t>
            </a:r>
            <a:r>
              <a:rPr lang="en-US" sz="1400" dirty="0" err="1"/>
              <a:t>miliónů</a:t>
            </a:r>
            <a:r>
              <a:rPr lang="en-US" sz="1400" dirty="0"/>
              <a:t> </a:t>
            </a:r>
            <a:r>
              <a:rPr lang="en-US" sz="1400" dirty="0" err="1"/>
              <a:t>světelných</a:t>
            </a:r>
            <a:r>
              <a:rPr lang="en-US" sz="1400" dirty="0"/>
              <a:t> </a:t>
            </a:r>
            <a:r>
              <a:rPr lang="en-US" sz="1400" dirty="0" err="1"/>
              <a:t>roků</a:t>
            </a:r>
            <a:r>
              <a:rPr lang="en-US" sz="1400" dirty="0"/>
              <a:t> a se </a:t>
            </a:r>
            <a:r>
              <a:rPr lang="en-US" sz="1400" dirty="0" err="1"/>
              <a:t>svou</a:t>
            </a:r>
            <a:r>
              <a:rPr lang="en-US" sz="1400" dirty="0"/>
              <a:t> </a:t>
            </a:r>
            <a:r>
              <a:rPr lang="en-US" sz="1400" dirty="0" err="1"/>
              <a:t>magnitudou</a:t>
            </a:r>
            <a:r>
              <a:rPr lang="en-US" sz="1400" dirty="0"/>
              <a:t> 6,9 a </a:t>
            </a:r>
            <a:r>
              <a:rPr lang="en-US" sz="1400" dirty="0" err="1"/>
              <a:t>úhlovými</a:t>
            </a:r>
            <a:r>
              <a:rPr lang="en-US" sz="1400" dirty="0"/>
              <a:t> </a:t>
            </a:r>
            <a:r>
              <a:rPr lang="en-US" sz="1400" dirty="0" err="1"/>
              <a:t>rozměry</a:t>
            </a:r>
            <a:r>
              <a:rPr lang="en-US" sz="1400" dirty="0"/>
              <a:t> 24,9'x11,5' </a:t>
            </a:r>
            <a:r>
              <a:rPr lang="en-US" sz="1400" dirty="0" err="1"/>
              <a:t>patří</a:t>
            </a:r>
            <a:r>
              <a:rPr lang="en-US" sz="1400" dirty="0"/>
              <a:t> </a:t>
            </a:r>
            <a:r>
              <a:rPr lang="en-US" sz="1400" dirty="0" err="1"/>
              <a:t>mezi</a:t>
            </a:r>
            <a:r>
              <a:rPr lang="en-US" sz="1400" dirty="0"/>
              <a:t> </a:t>
            </a:r>
            <a:r>
              <a:rPr lang="en-US" sz="1400" dirty="0" err="1"/>
              <a:t>nejvýraznější</a:t>
            </a:r>
            <a:r>
              <a:rPr lang="en-US" sz="1400" dirty="0"/>
              <a:t> </a:t>
            </a:r>
            <a:r>
              <a:rPr lang="en-US" sz="1400" dirty="0" err="1"/>
              <a:t>galaxie</a:t>
            </a:r>
            <a:r>
              <a:rPr lang="en-US" sz="1400" dirty="0" smtClean="0"/>
              <a:t>.</a:t>
            </a:r>
            <a:endParaRPr lang="cs-CZ" sz="1400" dirty="0" smtClean="0"/>
          </a:p>
          <a:p>
            <a:r>
              <a:rPr lang="cs-CZ" sz="1400" dirty="0">
                <a:hlinkClick r:id="rId3"/>
              </a:rPr>
              <a:t>https://</a:t>
            </a:r>
            <a:r>
              <a:rPr lang="cs-CZ" sz="1400" dirty="0" smtClean="0">
                <a:hlinkClick r:id="rId3"/>
              </a:rPr>
              <a:t>apod.nasa.gov/apod/ap060707.html</a:t>
            </a:r>
            <a:endParaRPr lang="cs-CZ" sz="1400" dirty="0"/>
          </a:p>
        </p:txBody>
      </p:sp>
    </p:spTree>
    <p:extLst>
      <p:ext uri="{BB962C8B-B14F-4D97-AF65-F5344CB8AC3E}">
        <p14:creationId xmlns:p14="http://schemas.microsoft.com/office/powerpoint/2010/main" val="22362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0156" y="116632"/>
            <a:ext cx="1685077" cy="646331"/>
          </a:xfrm>
          <a:prstGeom prst="rect">
            <a:avLst/>
          </a:prstGeom>
          <a:noFill/>
        </p:spPr>
        <p:txBody>
          <a:bodyPr wrap="none" rtlCol="0">
            <a:spAutoFit/>
          </a:bodyPr>
          <a:lstStyle/>
          <a:p>
            <a:r>
              <a:rPr lang="cs-CZ" sz="1800" b="1" dirty="0" smtClean="0"/>
              <a:t>SPIRÁLNÍ </a:t>
            </a:r>
            <a:r>
              <a:rPr lang="cs-CZ" sz="1800" b="1" dirty="0" err="1" smtClean="0"/>
              <a:t>Sc</a:t>
            </a:r>
            <a:r>
              <a:rPr lang="cs-CZ" sz="1800" b="1" dirty="0" smtClean="0"/>
              <a:t> </a:t>
            </a:r>
          </a:p>
          <a:p>
            <a:r>
              <a:rPr lang="cs-CZ" sz="1800" b="1" dirty="0" smtClean="0"/>
              <a:t>M83</a:t>
            </a:r>
            <a:endParaRPr lang="cs-CZ" sz="1800" b="1" dirty="0"/>
          </a:p>
        </p:txBody>
      </p:sp>
      <p:sp>
        <p:nvSpPr>
          <p:cNvPr id="3" name="TextovéPole 2"/>
          <p:cNvSpPr txBox="1"/>
          <p:nvPr/>
        </p:nvSpPr>
        <p:spPr>
          <a:xfrm>
            <a:off x="0" y="5257562"/>
            <a:ext cx="9144000" cy="1600438"/>
          </a:xfrm>
          <a:prstGeom prst="rect">
            <a:avLst/>
          </a:prstGeom>
          <a:noFill/>
        </p:spPr>
        <p:txBody>
          <a:bodyPr wrap="square" rtlCol="0">
            <a:spAutoFit/>
          </a:bodyPr>
          <a:lstStyle/>
          <a:p>
            <a:r>
              <a:rPr lang="en-US" sz="1400" dirty="0"/>
              <a:t>M83 lies a mere twelve million light-years away, near the southeastern tip of the very long constellation Hydra. Prominent spiral arms traced by dark dust lanes and blue star clusters lend this galaxy its popular name, The Southern Pinwheel. But reddish star forming regions that dot the sweeping arms highlighted in this sparkling color composite also suggest another nickname, The Thousand-Ruby Galaxy. About 40,000 light-years across, M83 is a member of a group of galaxies that includes active galaxy Centaurus A. In fact, the core of M83 itself is bright at x-ray energies, showing a high concentration of neutron stars and black holes left from an intense burst of star formation. </a:t>
            </a:r>
            <a:r>
              <a:rPr lang="en-US" sz="1400" dirty="0">
                <a:hlinkClick r:id="rId2"/>
              </a:rPr>
              <a:t>https://</a:t>
            </a:r>
            <a:r>
              <a:rPr lang="en-US" sz="1400" dirty="0" smtClean="0">
                <a:hlinkClick r:id="rId2"/>
              </a:rPr>
              <a:t>apod.nasa.gov/apod/ap151008.html</a:t>
            </a:r>
            <a:endParaRPr lang="cs-CZ" sz="1400" dirty="0"/>
          </a:p>
        </p:txBody>
      </p:sp>
      <p:pic>
        <p:nvPicPr>
          <p:cNvPr id="20482" name="Picture 2" descr="L:\Astronomy\galaxy\gendlerM83-New-HST-ESO-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0"/>
            <a:ext cx="6444208" cy="524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63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Astronomy\galaxy\NGC-77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31572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0156" y="116632"/>
            <a:ext cx="1685077" cy="646331"/>
          </a:xfrm>
          <a:prstGeom prst="rect">
            <a:avLst/>
          </a:prstGeom>
          <a:noFill/>
        </p:spPr>
        <p:txBody>
          <a:bodyPr wrap="none" rtlCol="0">
            <a:spAutoFit/>
          </a:bodyPr>
          <a:lstStyle/>
          <a:p>
            <a:r>
              <a:rPr lang="cs-CZ" sz="1800" b="1" dirty="0" smtClean="0">
                <a:solidFill>
                  <a:schemeClr val="bg1"/>
                </a:solidFill>
              </a:rPr>
              <a:t>SPIRÁLNÍ </a:t>
            </a:r>
            <a:r>
              <a:rPr lang="cs-CZ" sz="1800" b="1" dirty="0" err="1" smtClean="0">
                <a:solidFill>
                  <a:schemeClr val="bg1"/>
                </a:solidFill>
              </a:rPr>
              <a:t>Sd</a:t>
            </a:r>
            <a:r>
              <a:rPr lang="cs-CZ" sz="1800" b="1" dirty="0" smtClean="0">
                <a:solidFill>
                  <a:schemeClr val="bg1"/>
                </a:solidFill>
              </a:rPr>
              <a:t> </a:t>
            </a:r>
          </a:p>
          <a:p>
            <a:r>
              <a:rPr lang="cs-CZ" sz="1800" b="1" dirty="0" smtClean="0">
                <a:solidFill>
                  <a:schemeClr val="bg1"/>
                </a:solidFill>
              </a:rPr>
              <a:t>NGC 7793</a:t>
            </a:r>
            <a:endParaRPr lang="cs-CZ" sz="1800" b="1" dirty="0">
              <a:solidFill>
                <a:schemeClr val="bg1"/>
              </a:solidFill>
            </a:endParaRPr>
          </a:p>
        </p:txBody>
      </p:sp>
      <p:sp>
        <p:nvSpPr>
          <p:cNvPr id="3" name="TextovéPole 2"/>
          <p:cNvSpPr txBox="1"/>
          <p:nvPr/>
        </p:nvSpPr>
        <p:spPr>
          <a:xfrm>
            <a:off x="0" y="5315724"/>
            <a:ext cx="9144000" cy="1569660"/>
          </a:xfrm>
          <a:prstGeom prst="rect">
            <a:avLst/>
          </a:prstGeom>
          <a:noFill/>
        </p:spPr>
        <p:txBody>
          <a:bodyPr wrap="square" rtlCol="0">
            <a:spAutoFit/>
          </a:bodyPr>
          <a:lstStyle/>
          <a:p>
            <a:r>
              <a:rPr lang="en-US" sz="1200" dirty="0"/>
              <a:t>NGC 7793 (sometimes called Bond’s Galaxy) is an unbarred spiral galaxy of some 34,000 light-years across, located about 12.7 million light-years away from Earth in the small southern constellation Sculptor. It is receding form us at roughly 230 kilometers per second</a:t>
            </a:r>
            <a:r>
              <a:rPr lang="en-US" sz="1200" dirty="0" smtClean="0"/>
              <a:t>.</a:t>
            </a:r>
            <a:r>
              <a:rPr lang="cs-CZ" sz="1200" dirty="0" smtClean="0"/>
              <a:t> </a:t>
            </a:r>
            <a:r>
              <a:rPr lang="en-US" sz="1200" dirty="0" smtClean="0"/>
              <a:t>It </a:t>
            </a:r>
            <a:r>
              <a:rPr lang="en-US" sz="1200" dirty="0"/>
              <a:t>is one of the brightest galaxies within the Sculptor Group, an elongated, loosely bound group of 13 galaxies in the constellation of the same name, and the nearest group of galaxies to the Local Group of which our Milky Way is a member. The Sculptor Galaxy (NGC 253) and its companion galaxies forming a tightly-bound core of galaxies near the center</a:t>
            </a:r>
            <a:r>
              <a:rPr lang="en-US" sz="1200" dirty="0" smtClean="0"/>
              <a:t>.</a:t>
            </a:r>
            <a:r>
              <a:rPr lang="cs-CZ" sz="1200" dirty="0" smtClean="0"/>
              <a:t> </a:t>
            </a:r>
            <a:r>
              <a:rPr lang="en-US" sz="1200" dirty="0" smtClean="0"/>
              <a:t>It </a:t>
            </a:r>
            <a:r>
              <a:rPr lang="en-US" sz="1200" dirty="0"/>
              <a:t>is difficult to identify any particular spiral arm in these chaotic structures, although it is possible to guess at a general rotating pattern. The pink specks are regions were new star formation is taking place, and the many bright blue dots are young star clusters</a:t>
            </a:r>
            <a:r>
              <a:rPr lang="en-US" sz="1200" dirty="0" smtClean="0"/>
              <a:t>.</a:t>
            </a:r>
            <a:endParaRPr lang="cs-CZ" sz="1200" dirty="0" smtClean="0"/>
          </a:p>
          <a:p>
            <a:r>
              <a:rPr lang="cs-CZ" sz="1200" dirty="0">
                <a:hlinkClick r:id="rId3"/>
              </a:rPr>
              <a:t>http://annesastronomynews.com/photo-gallery-ii/galaxies-clusters/ngc-7793</a:t>
            </a:r>
            <a:r>
              <a:rPr lang="cs-CZ" sz="1200" dirty="0" smtClean="0">
                <a:hlinkClick r:id="rId3"/>
              </a:rPr>
              <a:t>/</a:t>
            </a:r>
            <a:endParaRPr lang="cs-CZ" sz="1200" dirty="0"/>
          </a:p>
        </p:txBody>
      </p:sp>
    </p:spTree>
    <p:extLst>
      <p:ext uri="{BB962C8B-B14F-4D97-AF65-F5344CB8AC3E}">
        <p14:creationId xmlns:p14="http://schemas.microsoft.com/office/powerpoint/2010/main" val="16055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0156" y="116632"/>
            <a:ext cx="1749197" cy="646331"/>
          </a:xfrm>
          <a:prstGeom prst="rect">
            <a:avLst/>
          </a:prstGeom>
          <a:noFill/>
        </p:spPr>
        <p:txBody>
          <a:bodyPr wrap="none" rtlCol="0">
            <a:spAutoFit/>
          </a:bodyPr>
          <a:lstStyle/>
          <a:p>
            <a:r>
              <a:rPr lang="cs-CZ" sz="1800" b="1" dirty="0" smtClean="0"/>
              <a:t>SPIRÁLNÍ </a:t>
            </a:r>
            <a:r>
              <a:rPr lang="cs-CZ" sz="1800" b="1" dirty="0" err="1" smtClean="0"/>
              <a:t>Sm</a:t>
            </a:r>
            <a:r>
              <a:rPr lang="cs-CZ" sz="1800" b="1" dirty="0" smtClean="0"/>
              <a:t> </a:t>
            </a:r>
          </a:p>
          <a:p>
            <a:r>
              <a:rPr lang="cs-CZ" sz="1800" b="1" dirty="0" smtClean="0"/>
              <a:t>NGC 3109</a:t>
            </a:r>
            <a:endParaRPr lang="cs-CZ" sz="1800" b="1" dirty="0"/>
          </a:p>
        </p:txBody>
      </p:sp>
      <p:sp>
        <p:nvSpPr>
          <p:cNvPr id="3" name="TextovéPole 2"/>
          <p:cNvSpPr txBox="1"/>
          <p:nvPr/>
        </p:nvSpPr>
        <p:spPr>
          <a:xfrm>
            <a:off x="0" y="5473005"/>
            <a:ext cx="9144000" cy="1384995"/>
          </a:xfrm>
          <a:prstGeom prst="rect">
            <a:avLst/>
          </a:prstGeom>
          <a:noFill/>
        </p:spPr>
        <p:txBody>
          <a:bodyPr wrap="square" rtlCol="0">
            <a:spAutoFit/>
          </a:bodyPr>
          <a:lstStyle/>
          <a:p>
            <a:r>
              <a:rPr lang="en-US" sz="1400" dirty="0"/>
              <a:t>NGC 3109 is classified as a </a:t>
            </a:r>
            <a:r>
              <a:rPr lang="en-US" sz="1400" dirty="0" err="1"/>
              <a:t>Magellanic</a:t>
            </a:r>
            <a:r>
              <a:rPr lang="en-US" sz="1400" dirty="0"/>
              <a:t> type irregular </a:t>
            </a:r>
            <a:r>
              <a:rPr lang="en-US" sz="1400" dirty="0" smtClean="0"/>
              <a:t>galaxy</a:t>
            </a:r>
            <a:r>
              <a:rPr lang="cs-CZ" sz="1400" dirty="0" smtClean="0"/>
              <a:t>,</a:t>
            </a:r>
            <a:r>
              <a:rPr lang="en-US" sz="1400" dirty="0" smtClean="0"/>
              <a:t> </a:t>
            </a:r>
            <a:r>
              <a:rPr lang="en-US" sz="1400" dirty="0"/>
              <a:t>but it may in fact be a small spiral galaxy. If it is a spiral galaxy, it would be the smallest in the Local </a:t>
            </a:r>
            <a:r>
              <a:rPr lang="en-US" sz="1400" dirty="0" smtClean="0"/>
              <a:t>Group</a:t>
            </a:r>
            <a:r>
              <a:rPr lang="cs-CZ" sz="1400" dirty="0" smtClean="0"/>
              <a:t>.</a:t>
            </a:r>
            <a:r>
              <a:rPr lang="en-US" sz="1400" dirty="0" smtClean="0"/>
              <a:t> </a:t>
            </a:r>
            <a:r>
              <a:rPr lang="en-US" sz="1400" dirty="0"/>
              <a:t>NGC 3109 has a mass of about 2.3×10</a:t>
            </a:r>
            <a:r>
              <a:rPr lang="en-US" sz="1400" baseline="30000" dirty="0"/>
              <a:t>9</a:t>
            </a:r>
            <a:r>
              <a:rPr lang="en-US" sz="1400" dirty="0"/>
              <a:t> times the mass of the Sun, of which 20% is in the form of neutral </a:t>
            </a:r>
            <a:r>
              <a:rPr lang="en-US" sz="1400" dirty="0" smtClean="0"/>
              <a:t>hydrogen</a:t>
            </a:r>
            <a:r>
              <a:rPr lang="cs-CZ" sz="1400" dirty="0" smtClean="0"/>
              <a:t>.</a:t>
            </a:r>
            <a:r>
              <a:rPr lang="en-US" sz="1400" dirty="0" smtClean="0"/>
              <a:t> </a:t>
            </a:r>
            <a:r>
              <a:rPr lang="en-US" sz="1400" dirty="0"/>
              <a:t>It is oriented edge-on from our point of view, and may contain a disk and a </a:t>
            </a:r>
            <a:r>
              <a:rPr lang="en-US" sz="1400" dirty="0" smtClean="0"/>
              <a:t>halo</a:t>
            </a:r>
            <a:r>
              <a:rPr lang="cs-CZ" sz="1400" dirty="0" smtClean="0"/>
              <a:t>.</a:t>
            </a:r>
            <a:r>
              <a:rPr lang="en-US" sz="1400" dirty="0" smtClean="0"/>
              <a:t> </a:t>
            </a:r>
            <a:r>
              <a:rPr lang="en-US" sz="1400" dirty="0"/>
              <a:t>The disk appears to be composed of stars of all ages, whereas the halo contains only very old and metal-poor </a:t>
            </a:r>
            <a:r>
              <a:rPr lang="en-US" sz="1400" dirty="0" smtClean="0"/>
              <a:t>stars</a:t>
            </a:r>
            <a:r>
              <a:rPr lang="cs-CZ" sz="1400" dirty="0" smtClean="0"/>
              <a:t>.</a:t>
            </a:r>
            <a:r>
              <a:rPr lang="en-US" sz="1400" dirty="0" smtClean="0"/>
              <a:t> </a:t>
            </a:r>
            <a:r>
              <a:rPr lang="en-US" sz="1400" dirty="0"/>
              <a:t>NGC 3109 does not appear to possess a galactic nucleus</a:t>
            </a:r>
            <a:r>
              <a:rPr lang="en-US" sz="1400" dirty="0" smtClean="0"/>
              <a:t>.</a:t>
            </a:r>
            <a:endParaRPr lang="cs-CZ" sz="1400" dirty="0" smtClean="0"/>
          </a:p>
          <a:p>
            <a:r>
              <a:rPr lang="cs-CZ" sz="1400" dirty="0">
                <a:hlinkClick r:id="rId2"/>
              </a:rPr>
              <a:t>https://www.universetoday.com/27388/turning-the-tides-ngc-3109-by-ken-crawford</a:t>
            </a:r>
            <a:r>
              <a:rPr lang="cs-CZ" sz="1400" dirty="0" smtClean="0">
                <a:hlinkClick r:id="rId2"/>
              </a:rPr>
              <a:t>/</a:t>
            </a:r>
            <a:endParaRPr lang="cs-CZ" sz="1400" dirty="0"/>
          </a:p>
        </p:txBody>
      </p:sp>
      <p:pic>
        <p:nvPicPr>
          <p:cNvPr id="22530" name="Picture 2" descr="L:\Astronomy\galaxy\ngc31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715" y="0"/>
            <a:ext cx="5776629" cy="547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4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0156" y="116632"/>
            <a:ext cx="8722324" cy="646331"/>
          </a:xfrm>
          <a:prstGeom prst="rect">
            <a:avLst/>
          </a:prstGeom>
          <a:noFill/>
        </p:spPr>
        <p:txBody>
          <a:bodyPr wrap="square" rtlCol="0">
            <a:spAutoFit/>
          </a:bodyPr>
          <a:lstStyle/>
          <a:p>
            <a:r>
              <a:rPr lang="cs-CZ" sz="1800" b="1" dirty="0" smtClean="0"/>
              <a:t>SPIRÁLNÍ GALAXIE S ROZVINUTOU STRUKTUROU (GRAND DESIGN), MNOHORAMENNÉ (MULTI-ARM) A VLOČKOVITÉ (FLOCCULENT)</a:t>
            </a:r>
            <a:endParaRPr lang="cs-CZ" sz="1800" b="1" dirty="0"/>
          </a:p>
        </p:txBody>
      </p:sp>
      <p:pic>
        <p:nvPicPr>
          <p:cNvPr id="23554" name="Picture 2" descr="L:\Astronomy\galaxy\m51_hallas_big.jpg"/>
          <p:cNvPicPr>
            <a:picLocks noChangeAspect="1" noChangeArrowheads="1"/>
          </p:cNvPicPr>
          <p:nvPr/>
        </p:nvPicPr>
        <p:blipFill rotWithShape="1">
          <a:blip r:embed="rId2">
            <a:extLst>
              <a:ext uri="{28A0092B-C50C-407E-A947-70E740481C1C}">
                <a14:useLocalDpi xmlns:a14="http://schemas.microsoft.com/office/drawing/2010/main" val="0"/>
              </a:ext>
            </a:extLst>
          </a:blip>
          <a:srcRect l="15700" r="9597"/>
          <a:stretch/>
        </p:blipFill>
        <p:spPr bwMode="auto">
          <a:xfrm>
            <a:off x="0" y="781200"/>
            <a:ext cx="2452256" cy="4595774"/>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L:\Astronomy\galaxy\M63_ngc3521_hstGendler_1270.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7600" y="781200"/>
            <a:ext cx="3146400" cy="45972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L:\Astronomy\galaxy\ngc6946kpno-1000.jpg"/>
          <p:cNvPicPr>
            <a:picLocks noChangeAspect="1" noChangeArrowheads="1"/>
          </p:cNvPicPr>
          <p:nvPr/>
        </p:nvPicPr>
        <p:blipFill rotWithShape="1">
          <a:blip r:embed="rId4">
            <a:extLst>
              <a:ext uri="{28A0092B-C50C-407E-A947-70E740481C1C}">
                <a14:useLocalDpi xmlns:a14="http://schemas.microsoft.com/office/drawing/2010/main" val="0"/>
              </a:ext>
            </a:extLst>
          </a:blip>
          <a:srcRect l="7889" r="10668"/>
          <a:stretch/>
        </p:blipFill>
        <p:spPr bwMode="auto">
          <a:xfrm>
            <a:off x="2498400" y="781200"/>
            <a:ext cx="3451519" cy="6075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5997600" y="6381328"/>
            <a:ext cx="1274708" cy="369332"/>
          </a:xfrm>
          <a:prstGeom prst="rect">
            <a:avLst/>
          </a:prstGeom>
          <a:noFill/>
        </p:spPr>
        <p:txBody>
          <a:bodyPr wrap="none" rtlCol="0">
            <a:spAutoFit/>
          </a:bodyPr>
          <a:lstStyle/>
          <a:p>
            <a:r>
              <a:rPr lang="cs-CZ" sz="1800" b="1" dirty="0" smtClean="0"/>
              <a:t>NGC 6946</a:t>
            </a:r>
            <a:endParaRPr lang="cs-CZ" sz="1800" b="1" dirty="0"/>
          </a:p>
        </p:txBody>
      </p:sp>
      <p:sp>
        <p:nvSpPr>
          <p:cNvPr id="9" name="TextovéPole 8"/>
          <p:cNvSpPr txBox="1"/>
          <p:nvPr/>
        </p:nvSpPr>
        <p:spPr>
          <a:xfrm>
            <a:off x="7740352" y="5462237"/>
            <a:ext cx="1274708" cy="646331"/>
          </a:xfrm>
          <a:prstGeom prst="rect">
            <a:avLst/>
          </a:prstGeom>
          <a:noFill/>
        </p:spPr>
        <p:txBody>
          <a:bodyPr wrap="none" rtlCol="0">
            <a:spAutoFit/>
          </a:bodyPr>
          <a:lstStyle/>
          <a:p>
            <a:pPr algn="r"/>
            <a:r>
              <a:rPr lang="cs-CZ" sz="1800" b="1" dirty="0" smtClean="0"/>
              <a:t>NGC 5055</a:t>
            </a:r>
          </a:p>
          <a:p>
            <a:pPr algn="r"/>
            <a:r>
              <a:rPr lang="cs-CZ" sz="1800" b="1" dirty="0" smtClean="0"/>
              <a:t>M 63</a:t>
            </a:r>
            <a:endParaRPr lang="cs-CZ" sz="1800" b="1" dirty="0"/>
          </a:p>
        </p:txBody>
      </p:sp>
      <p:sp>
        <p:nvSpPr>
          <p:cNvPr id="10" name="TextovéPole 9"/>
          <p:cNvSpPr txBox="1"/>
          <p:nvPr/>
        </p:nvSpPr>
        <p:spPr>
          <a:xfrm>
            <a:off x="174994" y="5445224"/>
            <a:ext cx="1274708" cy="646331"/>
          </a:xfrm>
          <a:prstGeom prst="rect">
            <a:avLst/>
          </a:prstGeom>
          <a:noFill/>
        </p:spPr>
        <p:txBody>
          <a:bodyPr wrap="none" rtlCol="0">
            <a:spAutoFit/>
          </a:bodyPr>
          <a:lstStyle/>
          <a:p>
            <a:r>
              <a:rPr lang="cs-CZ" sz="1800" b="1" dirty="0" smtClean="0"/>
              <a:t>NGC 5194</a:t>
            </a:r>
          </a:p>
          <a:p>
            <a:r>
              <a:rPr lang="cs-CZ" sz="1800" b="1" dirty="0" smtClean="0"/>
              <a:t>M 51</a:t>
            </a:r>
            <a:endParaRPr lang="cs-CZ" sz="1800" b="1" dirty="0"/>
          </a:p>
        </p:txBody>
      </p:sp>
    </p:spTree>
    <p:extLst>
      <p:ext uri="{BB962C8B-B14F-4D97-AF65-F5344CB8AC3E}">
        <p14:creationId xmlns:p14="http://schemas.microsoft.com/office/powerpoint/2010/main" val="426904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stronomy\History\HerschelNebulae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514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5373216"/>
            <a:ext cx="8964488" cy="1492716"/>
          </a:xfrm>
          <a:prstGeom prst="rect">
            <a:avLst/>
          </a:prstGeom>
          <a:noFill/>
        </p:spPr>
        <p:txBody>
          <a:bodyPr wrap="square" rtlCol="0">
            <a:spAutoFit/>
          </a:bodyPr>
          <a:lstStyle/>
          <a:p>
            <a:r>
              <a:rPr lang="en-US" sz="1300" dirty="0"/>
              <a:t>Herschel's Nebulae: Herschel's drawings of some observed nebulae from The Scientific Papers of Sir William Herschel published in London in 1912 by the Royal Society and the Royal Astronomy Society. It is interesting to recall that Herschel did not know the nature of these objects; that is what he was trying to determine. Notice, for instance, that there are bright black points next to some of the fuzzy objects. The fuzzy objects are millions of light years away, but the off-center black points are in our Galaxy (less than 0.3 million light years away). In 1754, Emmanuel Kant suggested that this was the case, but it was not proven until 1927.</a:t>
            </a:r>
          </a:p>
          <a:p>
            <a:r>
              <a:rPr lang="en-US" sz="1300" dirty="0"/>
              <a:t>Credit: The University of Chicago Library </a:t>
            </a:r>
            <a:r>
              <a:rPr lang="en-US" sz="1300" dirty="0">
                <a:hlinkClick r:id="rId3"/>
              </a:rPr>
              <a:t>http://</a:t>
            </a:r>
            <a:r>
              <a:rPr lang="en-US" sz="1300" dirty="0" smtClean="0">
                <a:hlinkClick r:id="rId3"/>
              </a:rPr>
              <a:t>ecuip.lib.uchicago.edu/multiwavelength-astronomy/optical/history/05.html</a:t>
            </a:r>
            <a:endParaRPr lang="cs-CZ" sz="1300" dirty="0"/>
          </a:p>
        </p:txBody>
      </p:sp>
    </p:spTree>
    <p:extLst>
      <p:ext uri="{BB962C8B-B14F-4D97-AF65-F5344CB8AC3E}">
        <p14:creationId xmlns:p14="http://schemas.microsoft.com/office/powerpoint/2010/main" val="197594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0156" y="116632"/>
            <a:ext cx="8722324" cy="369332"/>
          </a:xfrm>
          <a:prstGeom prst="rect">
            <a:avLst/>
          </a:prstGeom>
          <a:noFill/>
        </p:spPr>
        <p:txBody>
          <a:bodyPr wrap="square" rtlCol="0">
            <a:spAutoFit/>
          </a:bodyPr>
          <a:lstStyle/>
          <a:p>
            <a:r>
              <a:rPr lang="cs-CZ" sz="1800" b="1" dirty="0" smtClean="0"/>
              <a:t>NEPRAVIDELNÉ TRPASLIČÍ MAGELANOVSKÉ GALAXIE </a:t>
            </a:r>
            <a:r>
              <a:rPr lang="cs-CZ" sz="1800" b="1" dirty="0" err="1" smtClean="0"/>
              <a:t>Im</a:t>
            </a:r>
            <a:endParaRPr lang="cs-CZ" sz="1800" b="1" dirty="0"/>
          </a:p>
        </p:txBody>
      </p:sp>
      <p:sp>
        <p:nvSpPr>
          <p:cNvPr id="8" name="TextovéPole 7"/>
          <p:cNvSpPr txBox="1"/>
          <p:nvPr/>
        </p:nvSpPr>
        <p:spPr>
          <a:xfrm>
            <a:off x="48487" y="6021288"/>
            <a:ext cx="3655913" cy="646331"/>
          </a:xfrm>
          <a:prstGeom prst="rect">
            <a:avLst/>
          </a:prstGeom>
          <a:noFill/>
        </p:spPr>
        <p:txBody>
          <a:bodyPr wrap="square" rtlCol="0">
            <a:spAutoFit/>
          </a:bodyPr>
          <a:lstStyle/>
          <a:p>
            <a:pPr algn="r"/>
            <a:r>
              <a:rPr lang="cs-CZ" sz="1800" b="1" dirty="0" smtClean="0"/>
              <a:t>Wolf-</a:t>
            </a:r>
            <a:r>
              <a:rPr lang="cs-CZ" sz="1800" b="1" dirty="0" err="1" smtClean="0"/>
              <a:t>Lundmark</a:t>
            </a:r>
            <a:r>
              <a:rPr lang="cs-CZ" sz="1800" b="1" dirty="0" smtClean="0"/>
              <a:t>-</a:t>
            </a:r>
            <a:r>
              <a:rPr lang="cs-CZ" sz="1800" b="1" dirty="0" err="1" smtClean="0"/>
              <a:t>Melotte</a:t>
            </a:r>
            <a:r>
              <a:rPr lang="cs-CZ" sz="1800" b="1" dirty="0" smtClean="0"/>
              <a:t> </a:t>
            </a:r>
            <a:r>
              <a:rPr lang="cs-CZ" sz="1800" b="1" dirty="0" err="1"/>
              <a:t>Galaxy</a:t>
            </a:r>
            <a:r>
              <a:rPr lang="cs-CZ" sz="1800" b="1" dirty="0"/>
              <a:t> </a:t>
            </a:r>
            <a:endParaRPr lang="cs-CZ" sz="1800" b="1" dirty="0" smtClean="0"/>
          </a:p>
          <a:p>
            <a:pPr algn="r"/>
            <a:r>
              <a:rPr lang="cs-CZ" sz="1800" b="1" dirty="0" smtClean="0"/>
              <a:t>DDO 221 </a:t>
            </a:r>
            <a:endParaRPr lang="cs-CZ" sz="1800" b="1" dirty="0"/>
          </a:p>
        </p:txBody>
      </p:sp>
      <p:sp>
        <p:nvSpPr>
          <p:cNvPr id="9" name="TextovéPole 8"/>
          <p:cNvSpPr txBox="1"/>
          <p:nvPr/>
        </p:nvSpPr>
        <p:spPr>
          <a:xfrm>
            <a:off x="7766065" y="3645024"/>
            <a:ext cx="1274708" cy="369332"/>
          </a:xfrm>
          <a:prstGeom prst="rect">
            <a:avLst/>
          </a:prstGeom>
          <a:noFill/>
        </p:spPr>
        <p:txBody>
          <a:bodyPr wrap="none" rtlCol="0">
            <a:spAutoFit/>
          </a:bodyPr>
          <a:lstStyle/>
          <a:p>
            <a:pPr algn="r"/>
            <a:r>
              <a:rPr lang="cs-CZ" sz="1800" b="1" dirty="0" smtClean="0"/>
              <a:t>NGC 2366</a:t>
            </a:r>
            <a:endParaRPr lang="cs-CZ" sz="1800" b="1" dirty="0"/>
          </a:p>
        </p:txBody>
      </p:sp>
      <p:sp>
        <p:nvSpPr>
          <p:cNvPr id="10" name="TextovéPole 9"/>
          <p:cNvSpPr txBox="1"/>
          <p:nvPr/>
        </p:nvSpPr>
        <p:spPr>
          <a:xfrm>
            <a:off x="170156" y="4437113"/>
            <a:ext cx="1454244" cy="646331"/>
          </a:xfrm>
          <a:prstGeom prst="rect">
            <a:avLst/>
          </a:prstGeom>
          <a:noFill/>
        </p:spPr>
        <p:txBody>
          <a:bodyPr wrap="none" rtlCol="0">
            <a:spAutoFit/>
          </a:bodyPr>
          <a:lstStyle/>
          <a:p>
            <a:r>
              <a:rPr lang="cs-CZ" sz="1800" b="1" dirty="0"/>
              <a:t>DDO 50 </a:t>
            </a:r>
            <a:endParaRPr lang="cs-CZ" sz="1800" b="1" dirty="0" smtClean="0"/>
          </a:p>
          <a:p>
            <a:r>
              <a:rPr lang="cs-CZ" sz="1800" b="1" dirty="0" err="1" smtClean="0"/>
              <a:t>Holmberg</a:t>
            </a:r>
            <a:r>
              <a:rPr lang="cs-CZ" sz="1800" b="1" dirty="0" smtClean="0"/>
              <a:t> </a:t>
            </a:r>
            <a:r>
              <a:rPr lang="cs-CZ" sz="1800" b="1" dirty="0"/>
              <a:t>II</a:t>
            </a:r>
          </a:p>
        </p:txBody>
      </p:sp>
      <p:pic>
        <p:nvPicPr>
          <p:cNvPr id="24578" name="Picture 2" descr="L:\Astronomy\galaxy\d50ubv_Holmberg II_DDO 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1201"/>
            <a:ext cx="3655912" cy="3655912"/>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L:\Astronomy\galaxy\ngc2366LMSiniscalchi.jpg"/>
          <p:cNvPicPr>
            <a:picLocks noChangeAspect="1" noChangeArrowheads="1"/>
          </p:cNvPicPr>
          <p:nvPr/>
        </p:nvPicPr>
        <p:blipFill rotWithShape="1">
          <a:blip r:embed="rId3">
            <a:extLst>
              <a:ext uri="{28A0092B-C50C-407E-A947-70E740481C1C}">
                <a14:useLocalDpi xmlns:a14="http://schemas.microsoft.com/office/drawing/2010/main" val="0"/>
              </a:ext>
            </a:extLst>
          </a:blip>
          <a:srcRect t="19225" b="14591"/>
          <a:stretch/>
        </p:blipFill>
        <p:spPr bwMode="auto">
          <a:xfrm>
            <a:off x="3704400" y="781200"/>
            <a:ext cx="5439600" cy="2843301"/>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L:\Astronomy\galaxy\wlmubv_DDO 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400" y="3672000"/>
            <a:ext cx="3885366" cy="318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038115" y="534979"/>
            <a:ext cx="5105885" cy="246221"/>
          </a:xfrm>
          <a:prstGeom prst="rect">
            <a:avLst/>
          </a:prstGeom>
          <a:noFill/>
        </p:spPr>
        <p:txBody>
          <a:bodyPr wrap="none" rtlCol="0">
            <a:spAutoFit/>
          </a:bodyPr>
          <a:lstStyle/>
          <a:p>
            <a:r>
              <a:rPr lang="cs-CZ" dirty="0">
                <a:hlinkClick r:id="rId5"/>
              </a:rPr>
              <a:t>https://web.archive.org/web/20060907134845/http://</a:t>
            </a:r>
            <a:r>
              <a:rPr lang="cs-CZ" dirty="0" smtClean="0">
                <a:hlinkClick r:id="rId5"/>
              </a:rPr>
              <a:t>www.lowell.edu/users/dah/ubv.html</a:t>
            </a:r>
            <a:endParaRPr lang="cs-CZ" dirty="0"/>
          </a:p>
        </p:txBody>
      </p:sp>
    </p:spTree>
    <p:extLst>
      <p:ext uri="{BB962C8B-B14F-4D97-AF65-F5344CB8AC3E}">
        <p14:creationId xmlns:p14="http://schemas.microsoft.com/office/powerpoint/2010/main" val="111711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0156" y="116632"/>
            <a:ext cx="3185487" cy="369332"/>
          </a:xfrm>
          <a:prstGeom prst="rect">
            <a:avLst/>
          </a:prstGeom>
          <a:noFill/>
        </p:spPr>
        <p:txBody>
          <a:bodyPr wrap="none" rtlCol="0">
            <a:spAutoFit/>
          </a:bodyPr>
          <a:lstStyle/>
          <a:p>
            <a:r>
              <a:rPr lang="cs-CZ" sz="1800" b="1" dirty="0" smtClean="0"/>
              <a:t>SPIRÁLNÍ S PŘÍČKOU </a:t>
            </a:r>
            <a:r>
              <a:rPr lang="cs-CZ" sz="1800" b="1" dirty="0" err="1" smtClean="0"/>
              <a:t>SBa</a:t>
            </a:r>
            <a:r>
              <a:rPr lang="cs-CZ" sz="1800" b="1" dirty="0" smtClean="0"/>
              <a:t> </a:t>
            </a:r>
          </a:p>
        </p:txBody>
      </p:sp>
      <p:pic>
        <p:nvPicPr>
          <p:cNvPr id="25602" name="Picture 2" descr="L:\Astronomy\galaxy\CGS1_figA410.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L:\Astronomy\galaxy\NGC-43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2"/>
            <a:ext cx="4525200" cy="464775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475656" y="5772500"/>
            <a:ext cx="1274708" cy="369332"/>
          </a:xfrm>
          <a:prstGeom prst="rect">
            <a:avLst/>
          </a:prstGeom>
          <a:noFill/>
        </p:spPr>
        <p:txBody>
          <a:bodyPr wrap="none" rtlCol="0">
            <a:spAutoFit/>
          </a:bodyPr>
          <a:lstStyle/>
          <a:p>
            <a:pPr algn="r"/>
            <a:r>
              <a:rPr lang="cs-CZ" sz="1800" b="1" dirty="0" smtClean="0"/>
              <a:t>NGC 4314</a:t>
            </a:r>
            <a:endParaRPr lang="cs-CZ" sz="1800" b="1" dirty="0"/>
          </a:p>
        </p:txBody>
      </p:sp>
      <p:sp>
        <p:nvSpPr>
          <p:cNvPr id="8" name="TextovéPole 7"/>
          <p:cNvSpPr txBox="1"/>
          <p:nvPr/>
        </p:nvSpPr>
        <p:spPr>
          <a:xfrm>
            <a:off x="4575796" y="12362"/>
            <a:ext cx="1274708" cy="369332"/>
          </a:xfrm>
          <a:prstGeom prst="rect">
            <a:avLst/>
          </a:prstGeom>
          <a:solidFill>
            <a:schemeClr val="tx1"/>
          </a:solidFill>
        </p:spPr>
        <p:txBody>
          <a:bodyPr wrap="none" rtlCol="0">
            <a:spAutoFit/>
          </a:bodyPr>
          <a:lstStyle/>
          <a:p>
            <a:pPr algn="r"/>
            <a:r>
              <a:rPr lang="cs-CZ" sz="1800" b="1" dirty="0" smtClean="0">
                <a:solidFill>
                  <a:schemeClr val="bg1"/>
                </a:solidFill>
              </a:rPr>
              <a:t>NGC 4650</a:t>
            </a:r>
            <a:endParaRPr lang="cs-CZ" sz="1800" b="1" dirty="0">
              <a:solidFill>
                <a:schemeClr val="bg1"/>
              </a:solidFill>
            </a:endParaRPr>
          </a:p>
        </p:txBody>
      </p:sp>
    </p:spTree>
    <p:extLst>
      <p:ext uri="{BB962C8B-B14F-4D97-AF65-F5344CB8AC3E}">
        <p14:creationId xmlns:p14="http://schemas.microsoft.com/office/powerpoint/2010/main" val="113949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L:\Astronomy\galaxy\1365_cr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9797"/>
            <a:ext cx="9144000" cy="6130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0156" y="116632"/>
            <a:ext cx="3198311" cy="646331"/>
          </a:xfrm>
          <a:prstGeom prst="rect">
            <a:avLst/>
          </a:prstGeom>
          <a:noFill/>
        </p:spPr>
        <p:txBody>
          <a:bodyPr wrap="none" rtlCol="0">
            <a:spAutoFit/>
          </a:bodyPr>
          <a:lstStyle/>
          <a:p>
            <a:r>
              <a:rPr lang="cs-CZ" sz="1800" b="1" dirty="0" smtClean="0">
                <a:solidFill>
                  <a:schemeClr val="bg1"/>
                </a:solidFill>
              </a:rPr>
              <a:t>SPIRÁLNÍ </a:t>
            </a:r>
            <a:r>
              <a:rPr lang="cs-CZ" sz="1800" b="1" dirty="0">
                <a:solidFill>
                  <a:schemeClr val="bg1"/>
                </a:solidFill>
              </a:rPr>
              <a:t>S PŘÍČKOU </a:t>
            </a:r>
            <a:r>
              <a:rPr lang="cs-CZ" sz="1800" b="1" dirty="0" err="1" smtClean="0">
                <a:solidFill>
                  <a:schemeClr val="bg1"/>
                </a:solidFill>
              </a:rPr>
              <a:t>SBb</a:t>
            </a:r>
            <a:r>
              <a:rPr lang="cs-CZ" sz="1800" b="1" dirty="0" smtClean="0">
                <a:solidFill>
                  <a:schemeClr val="bg1"/>
                </a:solidFill>
              </a:rPr>
              <a:t> </a:t>
            </a:r>
          </a:p>
          <a:p>
            <a:r>
              <a:rPr lang="cs-CZ" sz="1800" b="1" dirty="0" smtClean="0">
                <a:solidFill>
                  <a:schemeClr val="bg1"/>
                </a:solidFill>
              </a:rPr>
              <a:t>NGC 1365</a:t>
            </a:r>
            <a:endParaRPr lang="cs-CZ" sz="1800" b="1" dirty="0">
              <a:solidFill>
                <a:schemeClr val="bg1"/>
              </a:solidFill>
            </a:endParaRPr>
          </a:p>
        </p:txBody>
      </p:sp>
    </p:spTree>
    <p:extLst>
      <p:ext uri="{BB962C8B-B14F-4D97-AF65-F5344CB8AC3E}">
        <p14:creationId xmlns:p14="http://schemas.microsoft.com/office/powerpoint/2010/main" val="36167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L:\Astronomy\galaxy\Messier106_Master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12" b="2672"/>
          <a:stretch/>
        </p:blipFill>
        <p:spPr bwMode="auto">
          <a:xfrm>
            <a:off x="0" y="0"/>
            <a:ext cx="9144000" cy="5818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0156" y="116632"/>
            <a:ext cx="3185487" cy="646331"/>
          </a:xfrm>
          <a:prstGeom prst="rect">
            <a:avLst/>
          </a:prstGeom>
          <a:noFill/>
        </p:spPr>
        <p:txBody>
          <a:bodyPr wrap="none" rtlCol="0">
            <a:spAutoFit/>
          </a:bodyPr>
          <a:lstStyle/>
          <a:p>
            <a:r>
              <a:rPr lang="cs-CZ" sz="1800" b="1" dirty="0" smtClean="0">
                <a:solidFill>
                  <a:schemeClr val="bg1"/>
                </a:solidFill>
              </a:rPr>
              <a:t>SPIRÁLNÍ </a:t>
            </a:r>
            <a:r>
              <a:rPr lang="cs-CZ" sz="1800" b="1" dirty="0">
                <a:solidFill>
                  <a:schemeClr val="bg1"/>
                </a:solidFill>
              </a:rPr>
              <a:t>S PŘÍČKOU </a:t>
            </a:r>
            <a:r>
              <a:rPr lang="cs-CZ" sz="1800" b="1" dirty="0" err="1" smtClean="0">
                <a:solidFill>
                  <a:schemeClr val="bg1"/>
                </a:solidFill>
              </a:rPr>
              <a:t>SBc</a:t>
            </a:r>
            <a:r>
              <a:rPr lang="cs-CZ" sz="1800" b="1" dirty="0" smtClean="0">
                <a:solidFill>
                  <a:schemeClr val="bg1"/>
                </a:solidFill>
              </a:rPr>
              <a:t> </a:t>
            </a:r>
          </a:p>
          <a:p>
            <a:r>
              <a:rPr lang="cs-CZ" sz="1800" b="1" dirty="0" smtClean="0">
                <a:solidFill>
                  <a:schemeClr val="bg1"/>
                </a:solidFill>
              </a:rPr>
              <a:t>M106</a:t>
            </a:r>
            <a:endParaRPr lang="cs-CZ" sz="1800" b="1" dirty="0">
              <a:solidFill>
                <a:schemeClr val="bg1"/>
              </a:solidFill>
            </a:endParaRPr>
          </a:p>
        </p:txBody>
      </p:sp>
      <p:sp>
        <p:nvSpPr>
          <p:cNvPr id="3" name="TextovéPole 2"/>
          <p:cNvSpPr txBox="1"/>
          <p:nvPr/>
        </p:nvSpPr>
        <p:spPr>
          <a:xfrm>
            <a:off x="0" y="5842337"/>
            <a:ext cx="9144000" cy="1015663"/>
          </a:xfrm>
          <a:prstGeom prst="rect">
            <a:avLst/>
          </a:prstGeom>
          <a:noFill/>
        </p:spPr>
        <p:txBody>
          <a:bodyPr wrap="square" rtlCol="0">
            <a:spAutoFit/>
          </a:bodyPr>
          <a:lstStyle/>
          <a:p>
            <a:r>
              <a:rPr lang="en-US" sz="1200" dirty="0"/>
              <a:t>M106 je </a:t>
            </a:r>
            <a:r>
              <a:rPr lang="en-US" sz="1200" dirty="0" err="1"/>
              <a:t>příkladem</a:t>
            </a:r>
            <a:r>
              <a:rPr lang="en-US" sz="1200" dirty="0"/>
              <a:t> </a:t>
            </a:r>
            <a:r>
              <a:rPr lang="en-US" sz="1200" dirty="0" err="1"/>
              <a:t>Seyfertovy</a:t>
            </a:r>
            <a:r>
              <a:rPr lang="en-US" sz="1200" dirty="0"/>
              <a:t> </a:t>
            </a:r>
            <a:r>
              <a:rPr lang="en-US" sz="1200" dirty="0" err="1"/>
              <a:t>galaxie</a:t>
            </a:r>
            <a:r>
              <a:rPr lang="en-US" sz="1200" dirty="0"/>
              <a:t>. </a:t>
            </a:r>
            <a:r>
              <a:rPr lang="en-US" sz="1200" dirty="0" err="1"/>
              <a:t>Neobvyklé</a:t>
            </a:r>
            <a:r>
              <a:rPr lang="en-US" sz="1200" dirty="0"/>
              <a:t> </a:t>
            </a:r>
            <a:r>
              <a:rPr lang="en-US" sz="1200" dirty="0" err="1"/>
              <a:t>rentgenové</a:t>
            </a:r>
            <a:r>
              <a:rPr lang="en-US" sz="1200" dirty="0"/>
              <a:t> </a:t>
            </a:r>
            <a:r>
              <a:rPr lang="en-US" sz="1200" dirty="0" err="1"/>
              <a:t>záření</a:t>
            </a:r>
            <a:r>
              <a:rPr lang="en-US" sz="1200" dirty="0"/>
              <a:t> a </a:t>
            </a:r>
            <a:r>
              <a:rPr lang="en-US" sz="1200" dirty="0" err="1"/>
              <a:t>radioteleskopem</a:t>
            </a:r>
            <a:r>
              <a:rPr lang="en-US" sz="1200" dirty="0"/>
              <a:t> VLA </a:t>
            </a:r>
            <a:r>
              <a:rPr lang="en-US" sz="1200" dirty="0" err="1"/>
              <a:t>pozorované</a:t>
            </a:r>
            <a:r>
              <a:rPr lang="en-US" sz="1200" dirty="0"/>
              <a:t> </a:t>
            </a:r>
            <a:r>
              <a:rPr lang="en-US" sz="1200" dirty="0" err="1"/>
              <a:t>rádiové</a:t>
            </a:r>
            <a:r>
              <a:rPr lang="en-US" sz="1200" dirty="0"/>
              <a:t> </a:t>
            </a:r>
            <a:r>
              <a:rPr lang="en-US" sz="1200" dirty="0" err="1"/>
              <a:t>vlny</a:t>
            </a:r>
            <a:r>
              <a:rPr lang="en-US" sz="1200" dirty="0"/>
              <a:t> </a:t>
            </a:r>
            <a:r>
              <a:rPr lang="en-US" sz="1200" dirty="0" err="1"/>
              <a:t>naznačují</a:t>
            </a:r>
            <a:r>
              <a:rPr lang="en-US" sz="1200" dirty="0"/>
              <a:t>, </a:t>
            </a:r>
            <a:r>
              <a:rPr lang="en-US" sz="1200" dirty="0" err="1"/>
              <a:t>že</a:t>
            </a:r>
            <a:r>
              <a:rPr lang="en-US" sz="1200" dirty="0"/>
              <a:t> </a:t>
            </a:r>
            <a:r>
              <a:rPr lang="en-US" sz="1200" dirty="0" err="1"/>
              <a:t>pravděpodobně</a:t>
            </a:r>
            <a:r>
              <a:rPr lang="en-US" sz="1200" dirty="0"/>
              <a:t> </a:t>
            </a:r>
            <a:r>
              <a:rPr lang="en-US" sz="1200" dirty="0" err="1"/>
              <a:t>část</a:t>
            </a:r>
            <a:r>
              <a:rPr lang="en-US" sz="1200" dirty="0"/>
              <a:t> </a:t>
            </a:r>
            <a:r>
              <a:rPr lang="en-US" sz="1200" dirty="0" err="1"/>
              <a:t>hmoty</a:t>
            </a:r>
            <a:r>
              <a:rPr lang="en-US" sz="1200" dirty="0"/>
              <a:t> </a:t>
            </a:r>
            <a:r>
              <a:rPr lang="en-US" sz="1200" dirty="0" err="1"/>
              <a:t>této</a:t>
            </a:r>
            <a:r>
              <a:rPr lang="en-US" sz="1200" dirty="0"/>
              <a:t> </a:t>
            </a:r>
            <a:r>
              <a:rPr lang="en-US" sz="1200" dirty="0" err="1"/>
              <a:t>galaxie</a:t>
            </a:r>
            <a:r>
              <a:rPr lang="en-US" sz="1200" dirty="0"/>
              <a:t> </a:t>
            </a:r>
            <a:r>
              <a:rPr lang="en-US" sz="1200" dirty="0" err="1"/>
              <a:t>padá</a:t>
            </a:r>
            <a:r>
              <a:rPr lang="en-US" sz="1200" dirty="0"/>
              <a:t> do </a:t>
            </a:r>
            <a:r>
              <a:rPr lang="en-US" sz="1200" dirty="0" err="1"/>
              <a:t>obří</a:t>
            </a:r>
            <a:r>
              <a:rPr lang="en-US" sz="1200" dirty="0"/>
              <a:t> </a:t>
            </a:r>
            <a:r>
              <a:rPr lang="en-US" sz="1200" dirty="0" err="1"/>
              <a:t>černé</a:t>
            </a:r>
            <a:r>
              <a:rPr lang="en-US" sz="1200" dirty="0"/>
              <a:t> </a:t>
            </a:r>
            <a:r>
              <a:rPr lang="en-US" sz="1200" dirty="0" err="1"/>
              <a:t>díry</a:t>
            </a:r>
            <a:r>
              <a:rPr lang="en-US" sz="1200" dirty="0"/>
              <a:t>, </a:t>
            </a:r>
            <a:r>
              <a:rPr lang="en-US" sz="1200" dirty="0" err="1"/>
              <a:t>která</a:t>
            </a:r>
            <a:r>
              <a:rPr lang="en-US" sz="1200" dirty="0"/>
              <a:t> </a:t>
            </a:r>
            <a:r>
              <a:rPr lang="en-US" sz="1200" dirty="0" err="1"/>
              <a:t>sídlí</a:t>
            </a:r>
            <a:r>
              <a:rPr lang="en-US" sz="1200" dirty="0"/>
              <a:t> </a:t>
            </a:r>
            <a:r>
              <a:rPr lang="en-US" sz="1200" dirty="0" err="1"/>
              <a:t>uprostřed</a:t>
            </a:r>
            <a:r>
              <a:rPr lang="en-US" sz="1200" dirty="0"/>
              <a:t> </a:t>
            </a:r>
            <a:r>
              <a:rPr lang="en-US" sz="1200" dirty="0" err="1"/>
              <a:t>galaxie</a:t>
            </a:r>
            <a:r>
              <a:rPr lang="en-US" sz="1200" dirty="0"/>
              <a:t>. </a:t>
            </a:r>
            <a:r>
              <a:rPr lang="en-US" sz="1200" dirty="0" err="1"/>
              <a:t>Hmotnost</a:t>
            </a:r>
            <a:r>
              <a:rPr lang="en-US" sz="1200" dirty="0"/>
              <a:t> </a:t>
            </a:r>
            <a:r>
              <a:rPr lang="en-US" sz="1200" dirty="0" err="1"/>
              <a:t>této</a:t>
            </a:r>
            <a:r>
              <a:rPr lang="en-US" sz="1200" dirty="0"/>
              <a:t> </a:t>
            </a:r>
            <a:r>
              <a:rPr lang="en-US" sz="1200" dirty="0" err="1"/>
              <a:t>černé</a:t>
            </a:r>
            <a:r>
              <a:rPr lang="en-US" sz="1200" dirty="0"/>
              <a:t> </a:t>
            </a:r>
            <a:r>
              <a:rPr lang="en-US" sz="1200" dirty="0" err="1"/>
              <a:t>díry</a:t>
            </a:r>
            <a:r>
              <a:rPr lang="en-US" sz="1200" dirty="0"/>
              <a:t> se </a:t>
            </a:r>
            <a:r>
              <a:rPr lang="en-US" sz="1200" dirty="0" err="1"/>
              <a:t>odhaduje</a:t>
            </a:r>
            <a:r>
              <a:rPr lang="en-US" sz="1200" dirty="0"/>
              <a:t> </a:t>
            </a:r>
            <a:r>
              <a:rPr lang="en-US" sz="1200" dirty="0" err="1"/>
              <a:t>na</a:t>
            </a:r>
            <a:r>
              <a:rPr lang="en-US" sz="1200" dirty="0"/>
              <a:t> 36 </a:t>
            </a:r>
            <a:r>
              <a:rPr lang="en-US" sz="1200" dirty="0" err="1"/>
              <a:t>milionů</a:t>
            </a:r>
            <a:r>
              <a:rPr lang="en-US" sz="1200" dirty="0"/>
              <a:t> </a:t>
            </a:r>
            <a:r>
              <a:rPr lang="en-US" sz="1200" dirty="0" err="1"/>
              <a:t>hmotností</a:t>
            </a:r>
            <a:r>
              <a:rPr lang="en-US" sz="1200" dirty="0"/>
              <a:t> </a:t>
            </a:r>
            <a:r>
              <a:rPr lang="en-US" sz="1200" dirty="0" err="1"/>
              <a:t>Slunce</a:t>
            </a:r>
            <a:r>
              <a:rPr lang="en-US" sz="1200" dirty="0"/>
              <a:t> a </a:t>
            </a:r>
            <a:r>
              <a:rPr lang="en-US" sz="1200" dirty="0" err="1"/>
              <a:t>její</a:t>
            </a:r>
            <a:r>
              <a:rPr lang="en-US" sz="1200" dirty="0"/>
              <a:t> </a:t>
            </a:r>
            <a:r>
              <a:rPr lang="en-US" sz="1200" dirty="0" err="1"/>
              <a:t>hmota</a:t>
            </a:r>
            <a:r>
              <a:rPr lang="en-US" sz="1200" dirty="0"/>
              <a:t> je </a:t>
            </a:r>
            <a:r>
              <a:rPr lang="en-US" sz="1200" dirty="0" err="1"/>
              <a:t>soustředěna</a:t>
            </a:r>
            <a:r>
              <a:rPr lang="en-US" sz="1200" dirty="0"/>
              <a:t> v </a:t>
            </a:r>
            <a:r>
              <a:rPr lang="en-US" sz="1200" dirty="0" err="1"/>
              <a:t>oblasti</a:t>
            </a:r>
            <a:r>
              <a:rPr lang="en-US" sz="1200" dirty="0"/>
              <a:t> o </a:t>
            </a:r>
            <a:r>
              <a:rPr lang="en-US" sz="1200" dirty="0" err="1"/>
              <a:t>poloměru</a:t>
            </a:r>
            <a:r>
              <a:rPr lang="en-US" sz="1200" dirty="0"/>
              <a:t> 1/24 </a:t>
            </a:r>
            <a:r>
              <a:rPr lang="en-US" sz="1200" dirty="0" err="1"/>
              <a:t>až</a:t>
            </a:r>
            <a:r>
              <a:rPr lang="en-US" sz="1200" dirty="0"/>
              <a:t> 1/12 </a:t>
            </a:r>
            <a:r>
              <a:rPr lang="en-US" sz="1200" dirty="0" err="1"/>
              <a:t>světelného</a:t>
            </a:r>
            <a:r>
              <a:rPr lang="en-US" sz="1200" dirty="0"/>
              <a:t> </a:t>
            </a:r>
            <a:r>
              <a:rPr lang="en-US" sz="1200" dirty="0" err="1"/>
              <a:t>roku</a:t>
            </a:r>
            <a:r>
              <a:rPr lang="en-US" sz="1200" dirty="0"/>
              <a:t>, </a:t>
            </a:r>
            <a:r>
              <a:rPr lang="en-US" sz="1200" dirty="0" err="1"/>
              <a:t>tedy</a:t>
            </a:r>
            <a:r>
              <a:rPr lang="en-US" sz="1200" dirty="0"/>
              <a:t> 27 000 </a:t>
            </a:r>
            <a:r>
              <a:rPr lang="en-US" sz="1200" dirty="0" err="1"/>
              <a:t>až</a:t>
            </a:r>
            <a:r>
              <a:rPr lang="en-US" sz="1200" dirty="0"/>
              <a:t> 54 000 </a:t>
            </a:r>
            <a:r>
              <a:rPr lang="en-US" sz="1200" dirty="0" err="1"/>
              <a:t>astronomických</a:t>
            </a:r>
            <a:r>
              <a:rPr lang="en-US" sz="1200" dirty="0"/>
              <a:t> </a:t>
            </a:r>
            <a:r>
              <a:rPr lang="en-US" sz="1200" dirty="0" err="1"/>
              <a:t>jednotek.Vzdálenost</a:t>
            </a:r>
            <a:r>
              <a:rPr lang="en-US" sz="1200" dirty="0"/>
              <a:t> </a:t>
            </a:r>
            <a:r>
              <a:rPr lang="en-US" sz="1200" dirty="0" err="1"/>
              <a:t>galaxie</a:t>
            </a:r>
            <a:r>
              <a:rPr lang="en-US" sz="1200" dirty="0"/>
              <a:t> od </a:t>
            </a:r>
            <a:r>
              <a:rPr lang="en-US" sz="1200" dirty="0" err="1"/>
              <a:t>Země</a:t>
            </a:r>
            <a:r>
              <a:rPr lang="en-US" sz="1200" dirty="0"/>
              <a:t> se </a:t>
            </a:r>
            <a:r>
              <a:rPr lang="en-US" sz="1200" dirty="0" err="1"/>
              <a:t>odhaduje</a:t>
            </a:r>
            <a:r>
              <a:rPr lang="en-US" sz="1200" dirty="0"/>
              <a:t> </a:t>
            </a:r>
            <a:r>
              <a:rPr lang="en-US" sz="1200" dirty="0" err="1"/>
              <a:t>na</a:t>
            </a:r>
            <a:r>
              <a:rPr lang="en-US" sz="1200" dirty="0"/>
              <a:t> 23,8 </a:t>
            </a:r>
            <a:r>
              <a:rPr lang="en-US" sz="1200" dirty="0" err="1"/>
              <a:t>milionů</a:t>
            </a:r>
            <a:r>
              <a:rPr lang="en-US" sz="1200" dirty="0"/>
              <a:t> </a:t>
            </a:r>
            <a:r>
              <a:rPr lang="en-US" sz="1200" dirty="0" err="1"/>
              <a:t>světelných</a:t>
            </a:r>
            <a:r>
              <a:rPr lang="en-US" sz="1200" dirty="0"/>
              <a:t> </a:t>
            </a:r>
            <a:r>
              <a:rPr lang="en-US" sz="1200" dirty="0" err="1"/>
              <a:t>roků</a:t>
            </a:r>
            <a:r>
              <a:rPr lang="en-US" sz="1200" dirty="0"/>
              <a:t> a </a:t>
            </a:r>
            <a:r>
              <a:rPr lang="en-US" sz="1200" dirty="0" err="1"/>
              <a:t>její</a:t>
            </a:r>
            <a:r>
              <a:rPr lang="en-US" sz="1200" dirty="0"/>
              <a:t> </a:t>
            </a:r>
            <a:r>
              <a:rPr lang="en-US" sz="1200" dirty="0" err="1"/>
              <a:t>celková</a:t>
            </a:r>
            <a:r>
              <a:rPr lang="en-US" sz="1200" dirty="0"/>
              <a:t> </a:t>
            </a:r>
            <a:r>
              <a:rPr lang="en-US" sz="1200" dirty="0" err="1"/>
              <a:t>hmotnost</a:t>
            </a:r>
            <a:r>
              <a:rPr lang="en-US" sz="1200" dirty="0"/>
              <a:t> </a:t>
            </a:r>
            <a:r>
              <a:rPr lang="en-US" sz="1200" dirty="0" err="1"/>
              <a:t>na</a:t>
            </a:r>
            <a:r>
              <a:rPr lang="en-US" sz="1200" dirty="0"/>
              <a:t> </a:t>
            </a:r>
            <a:r>
              <a:rPr lang="en-US" sz="1200" dirty="0" err="1"/>
              <a:t>přibližně</a:t>
            </a:r>
            <a:r>
              <a:rPr lang="en-US" sz="1200" dirty="0"/>
              <a:t> 190 </a:t>
            </a:r>
            <a:r>
              <a:rPr lang="en-US" sz="1200" dirty="0" err="1"/>
              <a:t>miliard</a:t>
            </a:r>
            <a:r>
              <a:rPr lang="en-US" sz="1200" dirty="0"/>
              <a:t> </a:t>
            </a:r>
            <a:r>
              <a:rPr lang="en-US" sz="1200" dirty="0" err="1"/>
              <a:t>hmotností</a:t>
            </a:r>
            <a:r>
              <a:rPr lang="en-US" sz="1200" dirty="0"/>
              <a:t> </a:t>
            </a:r>
            <a:r>
              <a:rPr lang="en-US" sz="1200" dirty="0" err="1" smtClean="0"/>
              <a:t>Slunce</a:t>
            </a:r>
            <a:r>
              <a:rPr lang="cs-CZ" sz="1200" dirty="0" smtClean="0"/>
              <a:t>. </a:t>
            </a:r>
            <a:r>
              <a:rPr lang="en-US" sz="1200" dirty="0" smtClean="0">
                <a:hlinkClick r:id="rId3"/>
              </a:rPr>
              <a:t>http</a:t>
            </a:r>
            <a:r>
              <a:rPr lang="en-US" sz="1200" dirty="0">
                <a:hlinkClick r:id="rId3"/>
              </a:rPr>
              <a:t>://</a:t>
            </a:r>
            <a:r>
              <a:rPr lang="en-US" sz="1200" dirty="0" smtClean="0">
                <a:hlinkClick r:id="rId3"/>
              </a:rPr>
              <a:t>www.starshadows.com/gallery/display.cfm?imgID=444</a:t>
            </a:r>
            <a:endParaRPr lang="cs-CZ" sz="1200" dirty="0"/>
          </a:p>
        </p:txBody>
      </p:sp>
    </p:spTree>
    <p:extLst>
      <p:ext uri="{BB962C8B-B14F-4D97-AF65-F5344CB8AC3E}">
        <p14:creationId xmlns:p14="http://schemas.microsoft.com/office/powerpoint/2010/main" val="23291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Astronomy\galaxy\Whale_Galaxy_HaLRGB-MP_crop.jpg"/>
          <p:cNvPicPr>
            <a:picLocks noChangeAspect="1" noChangeArrowheads="1"/>
          </p:cNvPicPr>
          <p:nvPr/>
        </p:nvPicPr>
        <p:blipFill rotWithShape="1">
          <a:blip r:embed="rId2">
            <a:extLst>
              <a:ext uri="{28A0092B-C50C-407E-A947-70E740481C1C}">
                <a14:useLocalDpi xmlns:a14="http://schemas.microsoft.com/office/drawing/2010/main" val="0"/>
              </a:ext>
            </a:extLst>
          </a:blip>
          <a:srcRect b="9092"/>
          <a:stretch/>
        </p:blipFill>
        <p:spPr bwMode="auto">
          <a:xfrm>
            <a:off x="0" y="0"/>
            <a:ext cx="9144000" cy="602230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0156" y="116632"/>
            <a:ext cx="3198311" cy="646331"/>
          </a:xfrm>
          <a:prstGeom prst="rect">
            <a:avLst/>
          </a:prstGeom>
          <a:noFill/>
        </p:spPr>
        <p:txBody>
          <a:bodyPr wrap="none" rtlCol="0">
            <a:spAutoFit/>
          </a:bodyPr>
          <a:lstStyle/>
          <a:p>
            <a:r>
              <a:rPr lang="cs-CZ" sz="1800" b="1" dirty="0" smtClean="0">
                <a:solidFill>
                  <a:schemeClr val="bg1"/>
                </a:solidFill>
              </a:rPr>
              <a:t>SPIRÁLNÍ </a:t>
            </a:r>
            <a:r>
              <a:rPr lang="cs-CZ" sz="1800" b="1" dirty="0">
                <a:solidFill>
                  <a:schemeClr val="bg1"/>
                </a:solidFill>
              </a:rPr>
              <a:t>S PŘÍČKOU </a:t>
            </a:r>
            <a:r>
              <a:rPr lang="cs-CZ" sz="1800" b="1" dirty="0" err="1" smtClean="0">
                <a:solidFill>
                  <a:schemeClr val="bg1"/>
                </a:solidFill>
              </a:rPr>
              <a:t>SBd</a:t>
            </a:r>
            <a:r>
              <a:rPr lang="cs-CZ" sz="1800" b="1" dirty="0" smtClean="0">
                <a:solidFill>
                  <a:schemeClr val="bg1"/>
                </a:solidFill>
              </a:rPr>
              <a:t> </a:t>
            </a:r>
          </a:p>
          <a:p>
            <a:r>
              <a:rPr lang="cs-CZ" sz="1800" b="1" dirty="0" smtClean="0">
                <a:solidFill>
                  <a:schemeClr val="bg1"/>
                </a:solidFill>
              </a:rPr>
              <a:t>NGC 4631 VELRYBA</a:t>
            </a:r>
            <a:endParaRPr lang="cs-CZ" sz="1800" b="1" dirty="0">
              <a:solidFill>
                <a:schemeClr val="bg1"/>
              </a:solidFill>
            </a:endParaRPr>
          </a:p>
        </p:txBody>
      </p:sp>
      <p:sp>
        <p:nvSpPr>
          <p:cNvPr id="3" name="TextovéPole 2"/>
          <p:cNvSpPr txBox="1"/>
          <p:nvPr/>
        </p:nvSpPr>
        <p:spPr>
          <a:xfrm>
            <a:off x="0" y="6022306"/>
            <a:ext cx="9144000" cy="830997"/>
          </a:xfrm>
          <a:prstGeom prst="rect">
            <a:avLst/>
          </a:prstGeom>
          <a:noFill/>
        </p:spPr>
        <p:txBody>
          <a:bodyPr wrap="square" rtlCol="0">
            <a:spAutoFit/>
          </a:bodyPr>
          <a:lstStyle/>
          <a:p>
            <a:r>
              <a:rPr lang="en-US" sz="1200" dirty="0"/>
              <a:t>NGC 4631 (</a:t>
            </a:r>
            <a:r>
              <a:rPr lang="en-US" sz="1200" dirty="0" err="1"/>
              <a:t>také</a:t>
            </a:r>
            <a:r>
              <a:rPr lang="en-US" sz="1200" dirty="0"/>
              <a:t> </a:t>
            </a:r>
            <a:r>
              <a:rPr lang="en-US" sz="1200" dirty="0" err="1"/>
              <a:t>známá</a:t>
            </a:r>
            <a:r>
              <a:rPr lang="en-US" sz="1200" dirty="0"/>
              <a:t> </a:t>
            </a:r>
            <a:r>
              <a:rPr lang="en-US" sz="1200" dirty="0" err="1"/>
              <a:t>jako</a:t>
            </a:r>
            <a:r>
              <a:rPr lang="en-US" sz="1200" dirty="0"/>
              <a:t> </a:t>
            </a:r>
            <a:r>
              <a:rPr lang="en-US" sz="1200" dirty="0" err="1"/>
              <a:t>Velryba</a:t>
            </a:r>
            <a:r>
              <a:rPr lang="en-US" sz="1200" dirty="0"/>
              <a:t> </a:t>
            </a:r>
            <a:r>
              <a:rPr lang="en-US" sz="1200" dirty="0" err="1"/>
              <a:t>nebo</a:t>
            </a:r>
            <a:r>
              <a:rPr lang="en-US" sz="1200" dirty="0"/>
              <a:t> Caldwell 32) je </a:t>
            </a:r>
            <a:r>
              <a:rPr lang="en-US" sz="1200" dirty="0" err="1"/>
              <a:t>spirální</a:t>
            </a:r>
            <a:r>
              <a:rPr lang="en-US" sz="1200" dirty="0"/>
              <a:t> </a:t>
            </a:r>
            <a:r>
              <a:rPr lang="en-US" sz="1200" dirty="0" err="1"/>
              <a:t>galaxie</a:t>
            </a:r>
            <a:r>
              <a:rPr lang="en-US" sz="1200" dirty="0"/>
              <a:t> v </a:t>
            </a:r>
            <a:r>
              <a:rPr lang="en-US" sz="1200" dirty="0" err="1"/>
              <a:t>souhvězdí</a:t>
            </a:r>
            <a:r>
              <a:rPr lang="en-US" sz="1200" dirty="0"/>
              <a:t> </a:t>
            </a:r>
            <a:r>
              <a:rPr lang="en-US" sz="1200" dirty="0" err="1"/>
              <a:t>Honicích</a:t>
            </a:r>
            <a:r>
              <a:rPr lang="en-US" sz="1200" dirty="0"/>
              <a:t> </a:t>
            </a:r>
            <a:r>
              <a:rPr lang="en-US" sz="1200" dirty="0" err="1"/>
              <a:t>psů</a:t>
            </a:r>
            <a:r>
              <a:rPr lang="en-US" sz="1200" dirty="0"/>
              <a:t> </a:t>
            </a:r>
            <a:r>
              <a:rPr lang="en-US" sz="1200" dirty="0" err="1"/>
              <a:t>vzdálená</a:t>
            </a:r>
            <a:r>
              <a:rPr lang="en-US" sz="1200" dirty="0"/>
              <a:t> </a:t>
            </a:r>
            <a:r>
              <a:rPr lang="en-US" sz="1200" dirty="0" err="1"/>
              <a:t>přibližně</a:t>
            </a:r>
            <a:r>
              <a:rPr lang="en-US" sz="1200" dirty="0"/>
              <a:t> 19 </a:t>
            </a:r>
            <a:r>
              <a:rPr lang="en-US" sz="1200" dirty="0" err="1"/>
              <a:t>milionů</a:t>
            </a:r>
            <a:r>
              <a:rPr lang="en-US" sz="1200" dirty="0"/>
              <a:t> </a:t>
            </a:r>
            <a:r>
              <a:rPr lang="en-US" sz="1200" dirty="0" err="1"/>
              <a:t>světelných</a:t>
            </a:r>
            <a:r>
              <a:rPr lang="en-US" sz="1200" dirty="0"/>
              <a:t> </a:t>
            </a:r>
            <a:r>
              <a:rPr lang="en-US" sz="1200" dirty="0" err="1"/>
              <a:t>roků</a:t>
            </a:r>
            <a:r>
              <a:rPr lang="en-US" sz="1200" dirty="0"/>
              <a:t>. Na </a:t>
            </a:r>
            <a:r>
              <a:rPr lang="en-US" sz="1200" dirty="0" err="1"/>
              <a:t>tuto</a:t>
            </a:r>
            <a:r>
              <a:rPr lang="en-US" sz="1200" dirty="0"/>
              <a:t> </a:t>
            </a:r>
            <a:r>
              <a:rPr lang="en-US" sz="1200" dirty="0" err="1"/>
              <a:t>galaxii</a:t>
            </a:r>
            <a:r>
              <a:rPr lang="en-US" sz="1200" dirty="0"/>
              <a:t> </a:t>
            </a:r>
            <a:r>
              <a:rPr lang="en-US" sz="1200" dirty="0" err="1"/>
              <a:t>nahlížíme</a:t>
            </a:r>
            <a:r>
              <a:rPr lang="en-US" sz="1200" dirty="0"/>
              <a:t> </a:t>
            </a:r>
            <a:r>
              <a:rPr lang="en-US" sz="1200" dirty="0" err="1"/>
              <a:t>směrem</a:t>
            </a:r>
            <a:r>
              <a:rPr lang="en-US" sz="1200" dirty="0"/>
              <a:t> z </a:t>
            </a:r>
            <a:r>
              <a:rPr lang="en-US" sz="1200" dirty="0" err="1"/>
              <a:t>boku</a:t>
            </a:r>
            <a:r>
              <a:rPr lang="en-US" sz="1200" dirty="0"/>
              <a:t>, proto </a:t>
            </a:r>
            <a:r>
              <a:rPr lang="en-US" sz="1200" dirty="0" err="1"/>
              <a:t>bývá</a:t>
            </a:r>
            <a:r>
              <a:rPr lang="en-US" sz="1200" dirty="0"/>
              <a:t> </a:t>
            </a:r>
            <a:r>
              <a:rPr lang="en-US" sz="1200" dirty="0" err="1"/>
              <a:t>tato</a:t>
            </a:r>
            <a:r>
              <a:rPr lang="en-US" sz="1200" dirty="0"/>
              <a:t> </a:t>
            </a:r>
            <a:r>
              <a:rPr lang="en-US" sz="1200" dirty="0" err="1"/>
              <a:t>galaxie</a:t>
            </a:r>
            <a:r>
              <a:rPr lang="en-US" sz="1200" dirty="0"/>
              <a:t> </a:t>
            </a:r>
            <a:r>
              <a:rPr lang="en-US" sz="1200" dirty="0" err="1"/>
              <a:t>často</a:t>
            </a:r>
            <a:r>
              <a:rPr lang="en-US" sz="1200" dirty="0"/>
              <a:t> </a:t>
            </a:r>
            <a:r>
              <a:rPr lang="en-US" sz="1200" dirty="0" err="1"/>
              <a:t>pozorována</a:t>
            </a:r>
            <a:r>
              <a:rPr lang="en-US" sz="1200" dirty="0"/>
              <a:t> </a:t>
            </a:r>
            <a:r>
              <a:rPr lang="en-US" sz="1200" dirty="0" err="1"/>
              <a:t>profesionálními</a:t>
            </a:r>
            <a:r>
              <a:rPr lang="en-US" sz="1200" dirty="0"/>
              <a:t> astronomy, </a:t>
            </a:r>
            <a:r>
              <a:rPr lang="en-US" sz="1200" dirty="0" err="1"/>
              <a:t>kteří</a:t>
            </a:r>
            <a:r>
              <a:rPr lang="en-US" sz="1200" dirty="0"/>
              <a:t> </a:t>
            </a:r>
            <a:r>
              <a:rPr lang="en-US" sz="1200" dirty="0" err="1"/>
              <a:t>chtějí</a:t>
            </a:r>
            <a:r>
              <a:rPr lang="en-US" sz="1200" dirty="0"/>
              <a:t> </a:t>
            </a:r>
            <a:r>
              <a:rPr lang="en-US" sz="1200" dirty="0" err="1"/>
              <a:t>porozumět</a:t>
            </a:r>
            <a:r>
              <a:rPr lang="en-US" sz="1200" dirty="0"/>
              <a:t> </a:t>
            </a:r>
            <a:r>
              <a:rPr lang="en-US" sz="1200" dirty="0" err="1"/>
              <a:t>plynu</a:t>
            </a:r>
            <a:r>
              <a:rPr lang="en-US" sz="1200" dirty="0"/>
              <a:t> a </a:t>
            </a:r>
            <a:r>
              <a:rPr lang="en-US" sz="1200" dirty="0" err="1"/>
              <a:t>hvězdám</a:t>
            </a:r>
            <a:r>
              <a:rPr lang="en-US" sz="1200" dirty="0"/>
              <a:t> </a:t>
            </a:r>
            <a:r>
              <a:rPr lang="en-US" sz="1200" dirty="0" err="1"/>
              <a:t>umístěným</a:t>
            </a:r>
            <a:r>
              <a:rPr lang="en-US" sz="1200" dirty="0"/>
              <a:t> </a:t>
            </a:r>
            <a:r>
              <a:rPr lang="en-US" sz="1200" dirty="0" err="1"/>
              <a:t>mimo</a:t>
            </a:r>
            <a:r>
              <a:rPr lang="en-US" sz="1200" dirty="0"/>
              <a:t> </a:t>
            </a:r>
            <a:r>
              <a:rPr lang="en-US" sz="1200" dirty="0" err="1"/>
              <a:t>rovinu</a:t>
            </a:r>
            <a:r>
              <a:rPr lang="en-US" sz="1200" dirty="0"/>
              <a:t> </a:t>
            </a:r>
            <a:r>
              <a:rPr lang="en-US" sz="1200" dirty="0" err="1"/>
              <a:t>galaktického</a:t>
            </a:r>
            <a:r>
              <a:rPr lang="en-US" sz="1200" dirty="0"/>
              <a:t> </a:t>
            </a:r>
            <a:r>
              <a:rPr lang="en-US" sz="1200" dirty="0" err="1"/>
              <a:t>disku</a:t>
            </a:r>
            <a:r>
              <a:rPr lang="en-US" sz="1200" dirty="0"/>
              <a:t>. Na </a:t>
            </a:r>
            <a:r>
              <a:rPr lang="en-US" sz="1200" dirty="0" err="1"/>
              <a:t>obloze</a:t>
            </a:r>
            <a:r>
              <a:rPr lang="en-US" sz="1200" dirty="0"/>
              <a:t> se </a:t>
            </a:r>
            <a:r>
              <a:rPr lang="en-US" sz="1200" dirty="0" err="1"/>
              <a:t>nachází</a:t>
            </a:r>
            <a:r>
              <a:rPr lang="en-US" sz="1200" dirty="0"/>
              <a:t> v </a:t>
            </a:r>
            <a:r>
              <a:rPr lang="en-US" sz="1200" dirty="0" err="1"/>
              <a:t>jihozápadní</a:t>
            </a:r>
            <a:r>
              <a:rPr lang="en-US" sz="1200" dirty="0"/>
              <a:t> </a:t>
            </a:r>
            <a:r>
              <a:rPr lang="en-US" sz="1200" dirty="0" err="1"/>
              <a:t>části</a:t>
            </a:r>
            <a:r>
              <a:rPr lang="en-US" sz="1200" dirty="0"/>
              <a:t> </a:t>
            </a:r>
            <a:r>
              <a:rPr lang="en-US" sz="1200" dirty="0" err="1"/>
              <a:t>souhvězdí</a:t>
            </a:r>
            <a:r>
              <a:rPr lang="en-US" sz="1200" dirty="0"/>
              <a:t>, 5° </a:t>
            </a:r>
            <a:r>
              <a:rPr lang="en-US" sz="1200" dirty="0" err="1"/>
              <a:t>severovýchodně</a:t>
            </a:r>
            <a:r>
              <a:rPr lang="en-US" sz="1200" dirty="0"/>
              <a:t> od </a:t>
            </a:r>
            <a:r>
              <a:rPr lang="en-US" sz="1200" dirty="0" err="1"/>
              <a:t>hvězdy</a:t>
            </a:r>
            <a:r>
              <a:rPr lang="en-US" sz="1200" dirty="0"/>
              <a:t> Gama </a:t>
            </a:r>
            <a:r>
              <a:rPr lang="en-US" sz="1200" dirty="0" err="1"/>
              <a:t>Comae</a:t>
            </a:r>
            <a:r>
              <a:rPr lang="en-US" sz="1200" dirty="0"/>
              <a:t> Berenices (</a:t>
            </a:r>
            <a:r>
              <a:rPr lang="el-GR" sz="1200" dirty="0"/>
              <a:t>γ </a:t>
            </a:r>
            <a:r>
              <a:rPr lang="en-US" sz="1200" dirty="0"/>
              <a:t>Com). </a:t>
            </a:r>
            <a:r>
              <a:rPr lang="en-US" sz="1200" dirty="0">
                <a:hlinkClick r:id="rId3"/>
              </a:rPr>
              <a:t>https://</a:t>
            </a:r>
            <a:r>
              <a:rPr lang="en-US" sz="1200" dirty="0" smtClean="0">
                <a:hlinkClick r:id="rId3"/>
              </a:rPr>
              <a:t>apod.nasa.gov/apod/ap160603.html</a:t>
            </a:r>
            <a:endParaRPr lang="cs-CZ" sz="1200" dirty="0"/>
          </a:p>
        </p:txBody>
      </p:sp>
    </p:spTree>
    <p:extLst>
      <p:ext uri="{BB962C8B-B14F-4D97-AF65-F5344CB8AC3E}">
        <p14:creationId xmlns:p14="http://schemas.microsoft.com/office/powerpoint/2010/main" val="45507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0156" y="116632"/>
            <a:ext cx="2582758" cy="369332"/>
          </a:xfrm>
          <a:prstGeom prst="rect">
            <a:avLst/>
          </a:prstGeom>
          <a:noFill/>
        </p:spPr>
        <p:txBody>
          <a:bodyPr wrap="none" rtlCol="0">
            <a:spAutoFit/>
          </a:bodyPr>
          <a:lstStyle/>
          <a:p>
            <a:r>
              <a:rPr lang="cs-CZ" sz="1800" b="1" dirty="0" smtClean="0"/>
              <a:t>LMC (</a:t>
            </a:r>
            <a:r>
              <a:rPr lang="cs-CZ" sz="1800" b="1" dirty="0" err="1" smtClean="0"/>
              <a:t>Sm</a:t>
            </a:r>
            <a:r>
              <a:rPr lang="cs-CZ" sz="1800" b="1" dirty="0" smtClean="0"/>
              <a:t>) – SMC (</a:t>
            </a:r>
            <a:r>
              <a:rPr lang="cs-CZ" sz="1800" b="1" dirty="0" err="1" smtClean="0"/>
              <a:t>Im</a:t>
            </a:r>
            <a:r>
              <a:rPr lang="cs-CZ" sz="1800" b="1" dirty="0" smtClean="0"/>
              <a:t>) </a:t>
            </a:r>
          </a:p>
        </p:txBody>
      </p:sp>
      <p:pic>
        <p:nvPicPr>
          <p:cNvPr id="29698" name="Picture 2" descr="L:\Astronomy\galaxy\lmc_comolli_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93688"/>
            <a:ext cx="5144697" cy="5064312"/>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L:\Astronomy\galaxy\SMC_jarzyn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8" t="1336" r="1301" b="3325"/>
          <a:stretch/>
        </p:blipFill>
        <p:spPr bwMode="auto">
          <a:xfrm>
            <a:off x="5189800" y="1"/>
            <a:ext cx="3954200" cy="393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0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L:\Astronomy\galaxy\NGC5128_starshadow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861"/>
          <a:stretch/>
        </p:blipFill>
        <p:spPr bwMode="auto">
          <a:xfrm>
            <a:off x="0" y="0"/>
            <a:ext cx="9144000" cy="584233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0156" y="116632"/>
            <a:ext cx="3176832" cy="646331"/>
          </a:xfrm>
          <a:prstGeom prst="rect">
            <a:avLst/>
          </a:prstGeom>
          <a:noFill/>
        </p:spPr>
        <p:txBody>
          <a:bodyPr wrap="none" rtlCol="0">
            <a:spAutoFit/>
          </a:bodyPr>
          <a:lstStyle/>
          <a:p>
            <a:r>
              <a:rPr lang="cs-CZ" sz="1800" b="1" dirty="0" smtClean="0">
                <a:solidFill>
                  <a:schemeClr val="bg1"/>
                </a:solidFill>
              </a:rPr>
              <a:t>NEPRAVIDELNÉ GALAXIE</a:t>
            </a:r>
          </a:p>
          <a:p>
            <a:r>
              <a:rPr lang="cs-CZ" sz="1800" b="1" dirty="0" smtClean="0">
                <a:solidFill>
                  <a:schemeClr val="bg1"/>
                </a:solidFill>
              </a:rPr>
              <a:t>CENTAURUS A – NGC 5128</a:t>
            </a:r>
          </a:p>
        </p:txBody>
      </p:sp>
      <p:sp>
        <p:nvSpPr>
          <p:cNvPr id="3" name="TextovéPole 2"/>
          <p:cNvSpPr txBox="1"/>
          <p:nvPr/>
        </p:nvSpPr>
        <p:spPr>
          <a:xfrm>
            <a:off x="144016" y="5842337"/>
            <a:ext cx="8964488" cy="1015663"/>
          </a:xfrm>
          <a:prstGeom prst="rect">
            <a:avLst/>
          </a:prstGeom>
          <a:noFill/>
        </p:spPr>
        <p:txBody>
          <a:bodyPr wrap="square" rtlCol="0">
            <a:spAutoFit/>
          </a:bodyPr>
          <a:lstStyle/>
          <a:p>
            <a:r>
              <a:rPr lang="en-US" sz="1200" dirty="0"/>
              <a:t>Only 11 million light-years away, Centaurus A is the closest active galaxy to planet Earth. Spanning over 60,000 light-years, the peculiar elliptical galaxy, also known as NGC 5128, is featured in this sharp color image. Centaurus A is apparently the result of a collision of two otherwise normal galaxies resulting in a fantastic jumble of star clusters and imposing dark dust lanes. Near the galaxy's center, left over cosmic debris is steadily being consumed by a central black hole with a billion times the mass of the Sun. </a:t>
            </a:r>
            <a:r>
              <a:rPr lang="en-US" sz="1200" dirty="0">
                <a:hlinkClick r:id="rId3"/>
              </a:rPr>
              <a:t>https://</a:t>
            </a:r>
            <a:r>
              <a:rPr lang="en-US" sz="1200" dirty="0" smtClean="0">
                <a:hlinkClick r:id="rId3"/>
              </a:rPr>
              <a:t>apod.nasa.gov/apod/ap120404.html</a:t>
            </a:r>
            <a:endParaRPr lang="cs-CZ" sz="1200" dirty="0"/>
          </a:p>
        </p:txBody>
      </p:sp>
    </p:spTree>
    <p:extLst>
      <p:ext uri="{BB962C8B-B14F-4D97-AF65-F5344CB8AC3E}">
        <p14:creationId xmlns:p14="http://schemas.microsoft.com/office/powerpoint/2010/main" val="80139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5685055"/>
            <a:ext cx="9144000" cy="1200329"/>
          </a:xfrm>
          <a:prstGeom prst="rect">
            <a:avLst/>
          </a:prstGeom>
          <a:noFill/>
        </p:spPr>
        <p:txBody>
          <a:bodyPr wrap="square" rtlCol="0">
            <a:spAutoFit/>
          </a:bodyPr>
          <a:lstStyle/>
          <a:p>
            <a:r>
              <a:rPr lang="en-US" sz="1200" dirty="0"/>
              <a:t>M82, as this irregular galaxy is also known, was stirred up by a recent pass near large spiral galaxy M81. This doesn't fully explain the source of the red-glowing outwardly expanding gas, however. Recent evidence indicates that this gas is being driven out by the combined emerging particle winds of many stars, together creating a galactic </a:t>
            </a:r>
            <a:r>
              <a:rPr lang="en-US" sz="1200" dirty="0" err="1"/>
              <a:t>superwind</a:t>
            </a:r>
            <a:r>
              <a:rPr lang="en-US" sz="1200" dirty="0"/>
              <a:t>.. The above photographic mosaic highlights a specific color of red light strongly emitted by ionized hydrogen gas, showing detailed filaments of this gas. The filaments extend for over 10,000 light years. The 12-million light-year distant Cigar Galaxy is the brightest galaxy in the sky in infrared light. </a:t>
            </a:r>
            <a:r>
              <a:rPr lang="en-US" sz="1200" dirty="0">
                <a:hlinkClick r:id="rId2"/>
              </a:rPr>
              <a:t>https://</a:t>
            </a:r>
            <a:r>
              <a:rPr lang="en-US" sz="1200" dirty="0" smtClean="0">
                <a:hlinkClick r:id="rId2"/>
              </a:rPr>
              <a:t>apod.nasa.gov/apod/ap101219.html</a:t>
            </a:r>
            <a:endParaRPr lang="cs-CZ" sz="1200" dirty="0"/>
          </a:p>
        </p:txBody>
      </p:sp>
      <p:pic>
        <p:nvPicPr>
          <p:cNvPr id="31748" name="Picture 4" descr="L:\Astronomy\galaxy\m82_hst_big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
            <a:ext cx="7308303" cy="568931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116632"/>
            <a:ext cx="3065776" cy="1200329"/>
          </a:xfrm>
          <a:prstGeom prst="rect">
            <a:avLst/>
          </a:prstGeom>
          <a:noFill/>
        </p:spPr>
        <p:txBody>
          <a:bodyPr wrap="none" rtlCol="0">
            <a:spAutoFit/>
          </a:bodyPr>
          <a:lstStyle/>
          <a:p>
            <a:r>
              <a:rPr lang="cs-CZ" sz="1800" b="1" dirty="0" smtClean="0"/>
              <a:t>NEPRAVIDELN</a:t>
            </a:r>
            <a:r>
              <a:rPr lang="cs-CZ" sz="1800" b="1" dirty="0" smtClean="0">
                <a:solidFill>
                  <a:schemeClr val="bg1"/>
                </a:solidFill>
              </a:rPr>
              <a:t>É GALAXIE</a:t>
            </a:r>
          </a:p>
          <a:p>
            <a:r>
              <a:rPr lang="cs-CZ" sz="1800" b="1" dirty="0" smtClean="0"/>
              <a:t>M82 </a:t>
            </a:r>
          </a:p>
          <a:p>
            <a:r>
              <a:rPr lang="cs-CZ" sz="1800" b="1" dirty="0" smtClean="0"/>
              <a:t>NGC 3034</a:t>
            </a:r>
          </a:p>
          <a:p>
            <a:r>
              <a:rPr lang="cs-CZ" sz="1800" b="1" dirty="0" smtClean="0"/>
              <a:t>DOUTNÍK</a:t>
            </a:r>
          </a:p>
        </p:txBody>
      </p:sp>
    </p:spTree>
    <p:extLst>
      <p:ext uri="{BB962C8B-B14F-4D97-AF65-F5344CB8AC3E}">
        <p14:creationId xmlns:p14="http://schemas.microsoft.com/office/powerpoint/2010/main" val="21897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5685055"/>
            <a:ext cx="9144000" cy="1200329"/>
          </a:xfrm>
          <a:prstGeom prst="rect">
            <a:avLst/>
          </a:prstGeom>
          <a:noFill/>
        </p:spPr>
        <p:txBody>
          <a:bodyPr wrap="square" rtlCol="0">
            <a:spAutoFit/>
          </a:bodyPr>
          <a:lstStyle/>
          <a:p>
            <a:r>
              <a:rPr lang="en-US" sz="1200" dirty="0"/>
              <a:t>The most striking galaxy is NGC 3718, the warped spiral galaxy near picture center. NGC 3718's spiral arms look twisted and extended, mottled with young blue star clusters. Drawn out dust lanes obscure its yellowish central regions. A mere 150 thousand light-years to the right is another large spiral galaxy, NGC 3729. The two are likely interacting gravitationally, accounting for the peculiar appearance of NGC 3718. While this galaxy pair lies about 52 million light-years away, the remarkable </a:t>
            </a:r>
            <a:r>
              <a:rPr lang="en-US" sz="1200" dirty="0" err="1"/>
              <a:t>Hickson</a:t>
            </a:r>
            <a:r>
              <a:rPr lang="en-US" sz="1200" dirty="0"/>
              <a:t> Group 56 can also be seen clustered above NGC 3718, near the top of the frame. </a:t>
            </a:r>
            <a:r>
              <a:rPr lang="en-US" sz="1200" dirty="0" err="1"/>
              <a:t>Hickson</a:t>
            </a:r>
            <a:r>
              <a:rPr lang="en-US" sz="1200" dirty="0"/>
              <a:t> Group 56 consists of five interacting galaxies and lies over 400 million light-years away. </a:t>
            </a:r>
            <a:r>
              <a:rPr lang="en-US" sz="1200" dirty="0">
                <a:hlinkClick r:id="rId2"/>
              </a:rPr>
              <a:t>https://</a:t>
            </a:r>
            <a:r>
              <a:rPr lang="en-US" sz="1200" dirty="0" smtClean="0">
                <a:hlinkClick r:id="rId2"/>
              </a:rPr>
              <a:t>apod.nasa.gov/apod/ap130803.html</a:t>
            </a:r>
            <a:endParaRPr lang="cs-CZ" sz="1200" dirty="0"/>
          </a:p>
        </p:txBody>
      </p:sp>
      <p:pic>
        <p:nvPicPr>
          <p:cNvPr id="32770" name="Picture 2" descr="L:\Astronomy\galaxy\NGC3718_HaLRGBpu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0"/>
            <a:ext cx="7884368" cy="570608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6512" y="116632"/>
            <a:ext cx="3065776" cy="646331"/>
          </a:xfrm>
          <a:prstGeom prst="rect">
            <a:avLst/>
          </a:prstGeom>
          <a:noFill/>
        </p:spPr>
        <p:txBody>
          <a:bodyPr wrap="none" rtlCol="0">
            <a:spAutoFit/>
          </a:bodyPr>
          <a:lstStyle/>
          <a:p>
            <a:r>
              <a:rPr lang="cs-CZ" sz="1800" b="1" dirty="0" smtClean="0"/>
              <a:t>NEPRAVID</a:t>
            </a:r>
            <a:r>
              <a:rPr lang="cs-CZ" sz="1800" b="1" dirty="0" smtClean="0">
                <a:solidFill>
                  <a:schemeClr val="bg1"/>
                </a:solidFill>
              </a:rPr>
              <a:t>ELNÉ GALAXIE</a:t>
            </a:r>
          </a:p>
          <a:p>
            <a:r>
              <a:rPr lang="cs-CZ" sz="1800" b="1" dirty="0" smtClean="0"/>
              <a:t>NGC 3718</a:t>
            </a:r>
          </a:p>
        </p:txBody>
      </p:sp>
    </p:spTree>
    <p:extLst>
      <p:ext uri="{BB962C8B-B14F-4D97-AF65-F5344CB8AC3E}">
        <p14:creationId xmlns:p14="http://schemas.microsoft.com/office/powerpoint/2010/main" val="138894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98961" y="116632"/>
            <a:ext cx="3176895" cy="646331"/>
          </a:xfrm>
          <a:prstGeom prst="rect">
            <a:avLst/>
          </a:prstGeom>
          <a:noFill/>
        </p:spPr>
        <p:txBody>
          <a:bodyPr wrap="none" rtlCol="0">
            <a:spAutoFit/>
          </a:bodyPr>
          <a:lstStyle/>
          <a:p>
            <a:r>
              <a:rPr lang="cs-CZ" sz="1800" b="1" dirty="0" smtClean="0"/>
              <a:t>NEPRAVIDELNÉ GALAXIE</a:t>
            </a:r>
          </a:p>
          <a:p>
            <a:r>
              <a:rPr lang="cs-CZ" sz="1800" b="1" dirty="0" err="1"/>
              <a:t>The</a:t>
            </a:r>
            <a:r>
              <a:rPr lang="cs-CZ" sz="1800" b="1" dirty="0"/>
              <a:t> </a:t>
            </a:r>
            <a:r>
              <a:rPr lang="cs-CZ" sz="1800" b="1" dirty="0" err="1"/>
              <a:t>Antennae</a:t>
            </a:r>
            <a:r>
              <a:rPr lang="cs-CZ" sz="1800" b="1" dirty="0"/>
              <a:t> NGC 4038/39</a:t>
            </a:r>
            <a:endParaRPr lang="cs-CZ" sz="1800" b="1" dirty="0" smtClean="0"/>
          </a:p>
        </p:txBody>
      </p:sp>
      <p:pic>
        <p:nvPicPr>
          <p:cNvPr id="33794" name="Picture 2" descr="L:\Astronomy\galaxy\antennae.gif"/>
          <p:cNvPicPr>
            <a:picLocks noChangeAspect="1" noChangeArrowheads="1"/>
          </p:cNvPicPr>
          <p:nvPr/>
        </p:nvPicPr>
        <p:blipFill rotWithShape="1">
          <a:blip r:embed="rId2">
            <a:extLst>
              <a:ext uri="{28A0092B-C50C-407E-A947-70E740481C1C}">
                <a14:useLocalDpi xmlns:a14="http://schemas.microsoft.com/office/drawing/2010/main" val="0"/>
              </a:ext>
            </a:extLst>
          </a:blip>
          <a:srcRect r="9558"/>
          <a:stretch/>
        </p:blipFill>
        <p:spPr bwMode="auto">
          <a:xfrm>
            <a:off x="3638212" y="0"/>
            <a:ext cx="55057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L:\Astronomy\galaxy\Antennae-Galaxies-Hubble-AL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44824"/>
            <a:ext cx="4229053" cy="421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stronomy\History\Orion Nebula W. Hersch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5515"/>
            <a:ext cx="2339752" cy="425336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0" y="6008007"/>
            <a:ext cx="9144000" cy="861774"/>
          </a:xfrm>
          <a:prstGeom prst="rect">
            <a:avLst/>
          </a:prstGeom>
          <a:noFill/>
        </p:spPr>
        <p:txBody>
          <a:bodyPr wrap="square" rtlCol="0">
            <a:spAutoFit/>
          </a:bodyPr>
          <a:lstStyle/>
          <a:p>
            <a:r>
              <a:rPr lang="en-US" dirty="0"/>
              <a:t>ORION NEBULA (M42) was depicted in Robert Smith's A Complete System of Optics (top) and was drawn by Herschel (bottom) on March 4,1774, in his observing journal. Herschel was observant enough to note right away that "its Shape was not as D. Smith has delineated in his Optics." In the course of further examination over several years Herschel thought he detected changes in the nebula's shape. He reasoned that the Orion nebula, unlike others he observed, could not be an extremely distant cluster of stars but must instead be composed of "nebulosity," or luminous fluid</a:t>
            </a:r>
            <a:r>
              <a:rPr lang="en-US" dirty="0" smtClean="0"/>
              <a:t>.</a:t>
            </a:r>
            <a:r>
              <a:rPr lang="cs-CZ" dirty="0"/>
              <a:t> </a:t>
            </a:r>
            <a:r>
              <a:rPr lang="cs-CZ" dirty="0">
                <a:hlinkClick r:id="rId3"/>
              </a:rPr>
              <a:t>http://</a:t>
            </a:r>
            <a:r>
              <a:rPr lang="cs-CZ" dirty="0" smtClean="0">
                <a:hlinkClick r:id="rId3"/>
              </a:rPr>
              <a:t>btc.montana.edu/ceres/malcolm/cd/universe/html/body_herschel.html</a:t>
            </a:r>
            <a:endParaRPr lang="cs-CZ" dirty="0"/>
          </a:p>
        </p:txBody>
      </p:sp>
      <p:pic>
        <p:nvPicPr>
          <p:cNvPr id="3075" name="Picture 3" descr="L:\Astronomy\History\dumbell_hersch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89400" cy="1320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089400" y="0"/>
            <a:ext cx="5054600" cy="1323439"/>
          </a:xfrm>
          <a:prstGeom prst="rect">
            <a:avLst/>
          </a:prstGeom>
          <a:noFill/>
        </p:spPr>
        <p:txBody>
          <a:bodyPr wrap="square" rtlCol="0">
            <a:spAutoFit/>
          </a:bodyPr>
          <a:lstStyle/>
          <a:p>
            <a:r>
              <a:rPr lang="en-US" dirty="0"/>
              <a:t>Dumbbell Nebula (M27) (left) and two alternative explanations of its appearance (right) were drawn by Herschel in his journal in 1784. He hypothesized that a huge, distant, comet-shaped star cluster (A) would look much like the Dumbbell Nebula to an observer is in front of it: the nearest stars would be seen individually, those farther away would be seen as "resolvable" nebulosity and those farthest away would be seen as "milky" nebulosity. Herschel had previously believed that the milky nebulosity was a luminous fluid quite unlike stars; M27 convinced him that this kind of nebulosity was merely the result of distance. </a:t>
            </a:r>
            <a:endParaRPr lang="cs-CZ" dirty="0"/>
          </a:p>
        </p:txBody>
      </p:sp>
      <p:pic>
        <p:nvPicPr>
          <p:cNvPr id="3076" name="Picture 4" descr="L:\Astronomy\History\herschel2_evolu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9070" y="1412776"/>
            <a:ext cx="4191202" cy="4566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020272" y="1916832"/>
            <a:ext cx="2123728" cy="3323987"/>
          </a:xfrm>
          <a:prstGeom prst="rect">
            <a:avLst/>
          </a:prstGeom>
          <a:noFill/>
        </p:spPr>
        <p:txBody>
          <a:bodyPr wrap="square" rtlCol="0">
            <a:spAutoFit/>
          </a:bodyPr>
          <a:lstStyle/>
          <a:p>
            <a:r>
              <a:rPr lang="en-US" dirty="0"/>
              <a:t>CERTAIN STARS, NEBULAS AND CLUSTERS were selected by Herschel from among the thousands he had catalogued to illustrate different stages in his theory of stellar evolution. The drawings shown here accompanied a paper by Herschel read to the Royal Society in 1814. The paper presents his theory that individual stars arise out of  congealing accumulations of nebulosity and "grow" by absorbing any nebulosity that is drawn to them. The stars thus formed are then gathered into clusters by the mutually attractive force of gravity. The final stage is represented by a dense globular cluster (bottom right), which collapses into itself.</a:t>
            </a:r>
            <a:endParaRPr lang="cs-CZ" dirty="0"/>
          </a:p>
        </p:txBody>
      </p:sp>
    </p:spTree>
    <p:extLst>
      <p:ext uri="{BB962C8B-B14F-4D97-AF65-F5344CB8AC3E}">
        <p14:creationId xmlns:p14="http://schemas.microsoft.com/office/powerpoint/2010/main" val="412260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tennae_ga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5885" y="1"/>
            <a:ext cx="8532441" cy="4799498"/>
          </a:xfrm>
          <a:prstGeom prst="rect">
            <a:avLst/>
          </a:prstGeom>
        </p:spPr>
      </p:pic>
      <p:sp>
        <p:nvSpPr>
          <p:cNvPr id="4" name="TextovéPole 3"/>
          <p:cNvSpPr txBox="1"/>
          <p:nvPr/>
        </p:nvSpPr>
        <p:spPr>
          <a:xfrm>
            <a:off x="-2" y="4765119"/>
            <a:ext cx="9144002" cy="2092881"/>
          </a:xfrm>
          <a:prstGeom prst="rect">
            <a:avLst/>
          </a:prstGeom>
          <a:noFill/>
        </p:spPr>
        <p:txBody>
          <a:bodyPr wrap="square" rtlCol="0">
            <a:spAutoFit/>
          </a:bodyPr>
          <a:lstStyle/>
          <a:p>
            <a:r>
              <a:rPr lang="en-US" b="1" dirty="0"/>
              <a:t>A parsec-resolution simulation of the Antennae galaxies: Formation of star clusters during the merger</a:t>
            </a:r>
          </a:p>
          <a:p>
            <a:r>
              <a:rPr lang="en-US" dirty="0"/>
              <a:t>We present a </a:t>
            </a:r>
            <a:r>
              <a:rPr lang="en-US" dirty="0" err="1"/>
              <a:t>hydrodynamical</a:t>
            </a:r>
            <a:r>
              <a:rPr lang="en-US" dirty="0"/>
              <a:t> simulation of an Antennae-like galaxy merger at parsec resolution, including a multi-component model for stellar feedback and reaching numerical convergence in the global star formation rate for the first time. We </a:t>
            </a:r>
            <a:r>
              <a:rPr lang="en-US" dirty="0" err="1"/>
              <a:t>analyse</a:t>
            </a:r>
            <a:r>
              <a:rPr lang="en-US" dirty="0"/>
              <a:t> the properties of the dense stellar objects formed during the different stages of the interaction. Each galactic encounter triggers a starburst activity, but the varying physical conditions change the triggering mechanism of each starburst. During the first two </a:t>
            </a:r>
            <a:r>
              <a:rPr lang="en-US" dirty="0" err="1"/>
              <a:t>pericenter</a:t>
            </a:r>
            <a:r>
              <a:rPr lang="en-US" dirty="0"/>
              <a:t> passages, the starburst is spatially extended and forms many star clusters. However, the starburst associated to the third, final passage is more centrally concentrated: stars form almost exclusively in the galactic nucleus and no new star cluster is formed. The maximum mass of stars clusters in this merger is more than 30 times higher than those in a simulation of an isolated Milky Way-like galaxy. Antennae-like mergers are therefore a formation channel of young massive clusters possibly leading to globular clusters. Monitoring the evolution of a few clusters reveals the diversity of formation scenarios including the gathering and merger of gas clumps, the monolithic formation and the hierarchical formation in sub-structures inside a single cloud. Two stellar objects formed in the simulation yield the same properties as ultra-compact dwarf galaxies. They share the same formation scenario than the most massive clusters, but have a larger radius either since birth, or get it after a violent interaction with the galactic center. The diversity of environments across space and time in a galaxy merger can account for the diversity of the stellar objects formed, both in terms of mass and size. </a:t>
            </a:r>
            <a:endParaRPr lang="cs-CZ" dirty="0" smtClean="0"/>
          </a:p>
          <a:p>
            <a:r>
              <a:rPr lang="en-US" dirty="0" smtClean="0">
                <a:hlinkClick r:id="rId5"/>
              </a:rPr>
              <a:t>https</a:t>
            </a:r>
            <a:r>
              <a:rPr lang="en-US" dirty="0">
                <a:hlinkClick r:id="rId5"/>
              </a:rPr>
              <a:t>://</a:t>
            </a:r>
            <a:r>
              <a:rPr lang="en-US" dirty="0" smtClean="0">
                <a:hlinkClick r:id="rId5"/>
              </a:rPr>
              <a:t>arxiv.org/abs/1410.5754</a:t>
            </a:r>
            <a:r>
              <a:rPr lang="cs-CZ" dirty="0" smtClean="0"/>
              <a:t> </a:t>
            </a:r>
            <a:r>
              <a:rPr lang="en-US" dirty="0" smtClean="0">
                <a:hlinkClick r:id="rId6"/>
              </a:rPr>
              <a:t>http</a:t>
            </a:r>
            <a:r>
              <a:rPr lang="en-US" dirty="0">
                <a:hlinkClick r:id="rId6"/>
              </a:rPr>
              <a:t>://www.astro.lu.se/~</a:t>
            </a:r>
            <a:r>
              <a:rPr lang="en-US" dirty="0" smtClean="0">
                <a:hlinkClick r:id="rId6"/>
              </a:rPr>
              <a:t>florent/movies.php</a:t>
            </a:r>
            <a:endParaRPr lang="cs-CZ" dirty="0"/>
          </a:p>
        </p:txBody>
      </p:sp>
    </p:spTree>
    <p:extLst>
      <p:ext uri="{BB962C8B-B14F-4D97-AF65-F5344CB8AC3E}">
        <p14:creationId xmlns:p14="http://schemas.microsoft.com/office/powerpoint/2010/main" val="15935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0" y="5949280"/>
            <a:ext cx="7112000" cy="830997"/>
          </a:xfrm>
          <a:prstGeom prst="rect">
            <a:avLst/>
          </a:prstGeom>
          <a:noFill/>
          <a:ln w="9525">
            <a:noFill/>
            <a:miter lim="800000"/>
            <a:headEnd/>
            <a:tailEnd/>
          </a:ln>
          <a:effectLst/>
        </p:spPr>
        <p:txBody>
          <a:bodyPr wrap="square">
            <a:spAutoFit/>
          </a:bodyPr>
          <a:lstStyle/>
          <a:p>
            <a:pPr algn="r"/>
            <a:r>
              <a:rPr lang="cs-CZ" sz="1200" dirty="0">
                <a:solidFill>
                  <a:schemeClr val="bg1"/>
                </a:solidFill>
                <a:cs typeface="Arial" pitchFamily="34" charset="0"/>
              </a:rPr>
              <a:t>V roce 1921 nalezl francouzský astronom Camille </a:t>
            </a:r>
            <a:r>
              <a:rPr lang="cs-CZ" sz="1200" dirty="0" err="1">
                <a:solidFill>
                  <a:schemeClr val="bg1"/>
                </a:solidFill>
                <a:cs typeface="Arial" pitchFamily="34" charset="0"/>
              </a:rPr>
              <a:t>Flammarion</a:t>
            </a:r>
            <a:r>
              <a:rPr lang="cs-CZ" sz="1200" dirty="0">
                <a:solidFill>
                  <a:schemeClr val="bg1"/>
                </a:solidFill>
                <a:cs typeface="Arial" pitchFamily="34" charset="0"/>
              </a:rPr>
              <a:t> </a:t>
            </a:r>
            <a:r>
              <a:rPr lang="cs-CZ" sz="1200" dirty="0" err="1">
                <a:solidFill>
                  <a:schemeClr val="bg1"/>
                </a:solidFill>
                <a:cs typeface="Arial" pitchFamily="34" charset="0"/>
              </a:rPr>
              <a:t>Messierovu</a:t>
            </a:r>
            <a:r>
              <a:rPr lang="cs-CZ" sz="1200" dirty="0">
                <a:solidFill>
                  <a:schemeClr val="bg1"/>
                </a:solidFill>
                <a:cs typeface="Arial" pitchFamily="34" charset="0"/>
              </a:rPr>
              <a:t> osobní kopii </a:t>
            </a:r>
            <a:r>
              <a:rPr lang="cs-CZ" sz="1200" dirty="0" err="1">
                <a:solidFill>
                  <a:schemeClr val="bg1"/>
                </a:solidFill>
                <a:cs typeface="Arial" pitchFamily="34" charset="0"/>
              </a:rPr>
              <a:t>Messierova</a:t>
            </a:r>
            <a:r>
              <a:rPr lang="cs-CZ" sz="1200" dirty="0">
                <a:solidFill>
                  <a:schemeClr val="bg1"/>
                </a:solidFill>
                <a:cs typeface="Arial" pitchFamily="34" charset="0"/>
              </a:rPr>
              <a:t> seznamu, v které byla galaxie Sombrero připsána autorovou rukou. </a:t>
            </a:r>
            <a:r>
              <a:rPr lang="cs-CZ" sz="1200" dirty="0" err="1">
                <a:solidFill>
                  <a:schemeClr val="bg1"/>
                </a:solidFill>
                <a:cs typeface="Arial" pitchFamily="34" charset="0"/>
              </a:rPr>
              <a:t>Flammarion</a:t>
            </a:r>
            <a:r>
              <a:rPr lang="cs-CZ" sz="1200" dirty="0">
                <a:solidFill>
                  <a:schemeClr val="bg1"/>
                </a:solidFill>
                <a:cs typeface="Arial" pitchFamily="34" charset="0"/>
              </a:rPr>
              <a:t> </a:t>
            </a:r>
            <a:r>
              <a:rPr lang="cs-CZ" sz="1200" dirty="0" smtClean="0">
                <a:solidFill>
                  <a:schemeClr val="bg1"/>
                </a:solidFill>
                <a:cs typeface="Arial" pitchFamily="34" charset="0"/>
              </a:rPr>
              <a:t>ji </a:t>
            </a:r>
            <a:r>
              <a:rPr lang="cs-CZ" sz="1200" dirty="0">
                <a:solidFill>
                  <a:schemeClr val="bg1"/>
                </a:solidFill>
                <a:cs typeface="Arial" pitchFamily="34" charset="0"/>
              </a:rPr>
              <a:t>identifikoval jako shodnou s objektem 4594 v New General </a:t>
            </a:r>
            <a:r>
              <a:rPr lang="cs-CZ" sz="1200" dirty="0" err="1">
                <a:solidFill>
                  <a:schemeClr val="bg1"/>
                </a:solidFill>
                <a:cs typeface="Arial" pitchFamily="34" charset="0"/>
              </a:rPr>
              <a:t>Catalogue</a:t>
            </a:r>
            <a:r>
              <a:rPr lang="cs-CZ" sz="1200" dirty="0">
                <a:solidFill>
                  <a:schemeClr val="bg1"/>
                </a:solidFill>
                <a:cs typeface="Arial" pitchFamily="34" charset="0"/>
              </a:rPr>
              <a:t> a dodatečně ji zařadil i do oficiálního </a:t>
            </a:r>
            <a:r>
              <a:rPr lang="cs-CZ" sz="1200" dirty="0" err="1">
                <a:solidFill>
                  <a:schemeClr val="bg1"/>
                </a:solidFill>
                <a:cs typeface="Arial" pitchFamily="34" charset="0"/>
              </a:rPr>
              <a:t>Messierova</a:t>
            </a:r>
            <a:r>
              <a:rPr lang="cs-CZ" sz="1200" dirty="0">
                <a:solidFill>
                  <a:schemeClr val="bg1"/>
                </a:solidFill>
                <a:cs typeface="Arial" pitchFamily="34" charset="0"/>
              </a:rPr>
              <a:t> seznamu pod číslem 104.</a:t>
            </a:r>
            <a:endParaRPr lang="cs-CZ" sz="1200" dirty="0">
              <a:solidFill>
                <a:schemeClr val="bg1"/>
              </a:solidFill>
              <a:latin typeface="Arial" pitchFamily="34" charset="0"/>
              <a:cs typeface="Arial" pitchFamily="34" charset="0"/>
            </a:endParaRPr>
          </a:p>
        </p:txBody>
      </p:sp>
      <p:pic>
        <p:nvPicPr>
          <p:cNvPr id="34818" name="Picture 2" descr="L:\Astronomy\galaxy\sombrero-galaxy_res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189"/>
            <a:ext cx="8278234" cy="4634947"/>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amillesylvie"/>
          <p:cNvPicPr>
            <a:picLocks noChangeAspect="1" noChangeArrowheads="1"/>
          </p:cNvPicPr>
          <p:nvPr/>
        </p:nvPicPr>
        <p:blipFill>
          <a:blip r:embed="rId3" cstate="print"/>
          <a:srcRect/>
          <a:stretch>
            <a:fillRect/>
          </a:stretch>
        </p:blipFill>
        <p:spPr bwMode="auto">
          <a:xfrm>
            <a:off x="7112000" y="4191000"/>
            <a:ext cx="2032000" cy="2667000"/>
          </a:xfrm>
          <a:prstGeom prst="rect">
            <a:avLst/>
          </a:prstGeom>
          <a:noFill/>
        </p:spPr>
      </p:pic>
      <p:sp>
        <p:nvSpPr>
          <p:cNvPr id="6" name="TextovéPole 5"/>
          <p:cNvSpPr txBox="1"/>
          <p:nvPr/>
        </p:nvSpPr>
        <p:spPr>
          <a:xfrm>
            <a:off x="107504" y="4653136"/>
            <a:ext cx="2864887" cy="1200329"/>
          </a:xfrm>
          <a:prstGeom prst="rect">
            <a:avLst/>
          </a:prstGeom>
          <a:noFill/>
        </p:spPr>
        <p:txBody>
          <a:bodyPr wrap="none" rtlCol="0">
            <a:spAutoFit/>
          </a:bodyPr>
          <a:lstStyle/>
          <a:p>
            <a:r>
              <a:rPr lang="cs-CZ" sz="1800" b="1" dirty="0" smtClean="0">
                <a:solidFill>
                  <a:schemeClr val="bg1"/>
                </a:solidFill>
              </a:rPr>
              <a:t>PRSTENCOVÉ GALAXIE</a:t>
            </a:r>
          </a:p>
          <a:p>
            <a:r>
              <a:rPr lang="cs-CZ" sz="1800" b="1" dirty="0">
                <a:solidFill>
                  <a:schemeClr val="bg1"/>
                </a:solidFill>
              </a:rPr>
              <a:t>M104 </a:t>
            </a:r>
            <a:endParaRPr lang="cs-CZ" sz="1800" b="1" dirty="0" smtClean="0">
              <a:solidFill>
                <a:schemeClr val="bg1"/>
              </a:solidFill>
            </a:endParaRPr>
          </a:p>
          <a:p>
            <a:r>
              <a:rPr lang="cs-CZ" sz="1800" b="1" dirty="0" smtClean="0">
                <a:solidFill>
                  <a:schemeClr val="bg1"/>
                </a:solidFill>
              </a:rPr>
              <a:t>NGC 4594</a:t>
            </a:r>
          </a:p>
          <a:p>
            <a:r>
              <a:rPr lang="cs-CZ" sz="1800" b="1" dirty="0" smtClean="0">
                <a:solidFill>
                  <a:schemeClr val="bg1"/>
                </a:solidFill>
              </a:rPr>
              <a:t>SOMBRERO</a:t>
            </a:r>
          </a:p>
        </p:txBody>
      </p:sp>
    </p:spTree>
    <p:extLst>
      <p:ext uri="{BB962C8B-B14F-4D97-AF65-F5344CB8AC3E}">
        <p14:creationId xmlns:p14="http://schemas.microsoft.com/office/powerpoint/2010/main" val="214126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7" name="Picture 1" descr="D:\astronomy\Galaxy\ssc2005-11a1_Med.jpg"/>
          <p:cNvPicPr>
            <a:picLocks noChangeAspect="1" noChangeArrowheads="1"/>
          </p:cNvPicPr>
          <p:nvPr/>
        </p:nvPicPr>
        <p:blipFill>
          <a:blip r:embed="rId2" cstate="print"/>
          <a:srcRect/>
          <a:stretch>
            <a:fillRect/>
          </a:stretch>
        </p:blipFill>
        <p:spPr bwMode="auto">
          <a:xfrm>
            <a:off x="0" y="0"/>
            <a:ext cx="9144000" cy="5126038"/>
          </a:xfrm>
          <a:prstGeom prst="rect">
            <a:avLst/>
          </a:prstGeom>
          <a:noFill/>
        </p:spPr>
      </p:pic>
      <p:sp>
        <p:nvSpPr>
          <p:cNvPr id="3" name="TextovéPole 2"/>
          <p:cNvSpPr txBox="1"/>
          <p:nvPr/>
        </p:nvSpPr>
        <p:spPr>
          <a:xfrm>
            <a:off x="0" y="5128993"/>
            <a:ext cx="9144000" cy="1631216"/>
          </a:xfrm>
          <a:prstGeom prst="rect">
            <a:avLst/>
          </a:prstGeom>
          <a:noFill/>
        </p:spPr>
        <p:txBody>
          <a:bodyPr wrap="square" rtlCol="0">
            <a:spAutoFit/>
          </a:bodyPr>
          <a:lstStyle/>
          <a:p>
            <a:r>
              <a:rPr lang="en-US" dirty="0">
                <a:solidFill>
                  <a:schemeClr val="bg1"/>
                </a:solidFill>
                <a:cs typeface="Arial" pitchFamily="34" charset="0"/>
              </a:rPr>
              <a:t>The Sombrero Galaxy (also known as Messier Object 104, M104 or NGC 4594) is a spiral </a:t>
            </a:r>
            <a:r>
              <a:rPr lang="en-US" dirty="0" smtClean="0">
                <a:solidFill>
                  <a:schemeClr val="bg1"/>
                </a:solidFill>
                <a:cs typeface="Arial" pitchFamily="34" charset="0"/>
              </a:rPr>
              <a:t>galaxy </a:t>
            </a:r>
            <a:r>
              <a:rPr lang="en-US" dirty="0">
                <a:solidFill>
                  <a:schemeClr val="bg1"/>
                </a:solidFill>
                <a:cs typeface="Arial" pitchFamily="34" charset="0"/>
              </a:rPr>
              <a:t>in the constellation Virgo located </a:t>
            </a:r>
            <a:r>
              <a:rPr lang="en-US" dirty="0" smtClean="0">
                <a:solidFill>
                  <a:schemeClr val="bg1"/>
                </a:solidFill>
                <a:cs typeface="Arial" pitchFamily="34" charset="0"/>
              </a:rPr>
              <a:t>31,1 </a:t>
            </a:r>
            <a:r>
              <a:rPr lang="cs-CZ" dirty="0" smtClean="0">
                <a:solidFill>
                  <a:schemeClr val="bg1"/>
                </a:solidFill>
                <a:cs typeface="Arial" pitchFamily="34" charset="0"/>
              </a:rPr>
              <a:t>M</a:t>
            </a:r>
            <a:r>
              <a:rPr lang="en-US" dirty="0" err="1" smtClean="0">
                <a:solidFill>
                  <a:schemeClr val="bg1"/>
                </a:solidFill>
                <a:cs typeface="Arial" pitchFamily="34" charset="0"/>
              </a:rPr>
              <a:t>ly</a:t>
            </a:r>
            <a:r>
              <a:rPr lang="en-US" dirty="0" smtClean="0">
                <a:solidFill>
                  <a:schemeClr val="bg1"/>
                </a:solidFill>
                <a:cs typeface="Arial" pitchFamily="34" charset="0"/>
              </a:rPr>
              <a:t>) </a:t>
            </a:r>
            <a:r>
              <a:rPr lang="en-US" dirty="0">
                <a:solidFill>
                  <a:schemeClr val="bg1"/>
                </a:solidFill>
                <a:cs typeface="Arial" pitchFamily="34" charset="0"/>
              </a:rPr>
              <a:t>from Earth. The galaxy has a diameter of approximately </a:t>
            </a:r>
            <a:r>
              <a:rPr lang="en-US" dirty="0" smtClean="0">
                <a:solidFill>
                  <a:schemeClr val="bg1"/>
                </a:solidFill>
                <a:cs typeface="Arial" pitchFamily="34" charset="0"/>
              </a:rPr>
              <a:t>50</a:t>
            </a:r>
            <a:r>
              <a:rPr lang="cs-CZ" dirty="0" smtClean="0">
                <a:solidFill>
                  <a:schemeClr val="bg1"/>
                </a:solidFill>
                <a:cs typeface="Arial" pitchFamily="34" charset="0"/>
              </a:rPr>
              <a:t> </a:t>
            </a:r>
            <a:r>
              <a:rPr lang="en-US" dirty="0" smtClean="0">
                <a:solidFill>
                  <a:schemeClr val="bg1"/>
                </a:solidFill>
                <a:cs typeface="Arial" pitchFamily="34" charset="0"/>
              </a:rPr>
              <a:t>000 light-years, </a:t>
            </a:r>
            <a:r>
              <a:rPr lang="en-US" dirty="0">
                <a:solidFill>
                  <a:schemeClr val="bg1"/>
                </a:solidFill>
                <a:cs typeface="Arial" pitchFamily="34" charset="0"/>
              </a:rPr>
              <a:t>30% the size of the Milky Way. It has a bright nucleus, an unusually large central bulge, and a prominent dust lane in its inclined disk. The dark dust lane and the bulge give this galaxy the appearance of a sombrero. Astronomers initially thought that the halo was small and light, indicative of a spiral galaxy, but the Spitzer space telescope found that the halo around the Sombrero Galaxy is larger and more massive than previously thought, indicative of a giant elliptical galaxy.</a:t>
            </a:r>
          </a:p>
          <a:p>
            <a:r>
              <a:rPr lang="en-US" dirty="0" smtClean="0">
                <a:solidFill>
                  <a:schemeClr val="bg1"/>
                </a:solidFill>
                <a:cs typeface="Arial" pitchFamily="34" charset="0"/>
              </a:rPr>
              <a:t>As </a:t>
            </a:r>
            <a:r>
              <a:rPr lang="en-US" dirty="0">
                <a:solidFill>
                  <a:schemeClr val="bg1"/>
                </a:solidFill>
                <a:cs typeface="Arial" pitchFamily="34" charset="0"/>
              </a:rPr>
              <a:t>noted above, this galaxy's most striking feature is the dust lane that crosses in front of the bulge of the galaxy. This dust lane is actually a symmetrical ring that encloses the bulge of the </a:t>
            </a:r>
            <a:r>
              <a:rPr lang="en-US" dirty="0" smtClean="0">
                <a:solidFill>
                  <a:schemeClr val="bg1"/>
                </a:solidFill>
                <a:cs typeface="Arial" pitchFamily="34" charset="0"/>
              </a:rPr>
              <a:t>galaxy</a:t>
            </a:r>
            <a:r>
              <a:rPr lang="cs-CZ" dirty="0" smtClean="0">
                <a:solidFill>
                  <a:schemeClr val="bg1"/>
                </a:solidFill>
                <a:cs typeface="Arial" pitchFamily="34" charset="0"/>
              </a:rPr>
              <a:t>.</a:t>
            </a:r>
            <a:r>
              <a:rPr lang="en-US" dirty="0" smtClean="0">
                <a:solidFill>
                  <a:schemeClr val="bg1"/>
                </a:solidFill>
                <a:cs typeface="Arial" pitchFamily="34" charset="0"/>
              </a:rPr>
              <a:t> </a:t>
            </a:r>
            <a:r>
              <a:rPr lang="en-US" dirty="0">
                <a:solidFill>
                  <a:schemeClr val="bg1"/>
                </a:solidFill>
                <a:cs typeface="Arial" pitchFamily="34" charset="0"/>
              </a:rPr>
              <a:t>Most of the cold atomic hydrogen </a:t>
            </a:r>
            <a:r>
              <a:rPr lang="en-US" dirty="0" smtClean="0">
                <a:solidFill>
                  <a:schemeClr val="bg1"/>
                </a:solidFill>
                <a:cs typeface="Arial" pitchFamily="34" charset="0"/>
              </a:rPr>
              <a:t>gas </a:t>
            </a:r>
            <a:r>
              <a:rPr lang="en-US" dirty="0">
                <a:solidFill>
                  <a:schemeClr val="bg1"/>
                </a:solidFill>
                <a:cs typeface="Arial" pitchFamily="34" charset="0"/>
              </a:rPr>
              <a:t>and the </a:t>
            </a:r>
            <a:r>
              <a:rPr lang="en-US" dirty="0" smtClean="0">
                <a:solidFill>
                  <a:schemeClr val="bg1"/>
                </a:solidFill>
                <a:cs typeface="Arial" pitchFamily="34" charset="0"/>
              </a:rPr>
              <a:t>dust </a:t>
            </a:r>
            <a:r>
              <a:rPr lang="en-US" dirty="0">
                <a:solidFill>
                  <a:schemeClr val="bg1"/>
                </a:solidFill>
                <a:cs typeface="Arial" pitchFamily="34" charset="0"/>
              </a:rPr>
              <a:t>lie within this ring. The ring might also contain most of the Sombrero Galaxy's cold molecular gas</a:t>
            </a:r>
            <a:r>
              <a:rPr lang="en-US" dirty="0" smtClean="0">
                <a:solidFill>
                  <a:schemeClr val="bg1"/>
                </a:solidFill>
                <a:cs typeface="Arial" pitchFamily="34" charset="0"/>
              </a:rPr>
              <a:t>, </a:t>
            </a:r>
            <a:r>
              <a:rPr lang="en-US" dirty="0">
                <a:solidFill>
                  <a:schemeClr val="bg1"/>
                </a:solidFill>
                <a:cs typeface="Arial" pitchFamily="34" charset="0"/>
              </a:rPr>
              <a:t>although this is an inference based on observations with low resolution and weak </a:t>
            </a:r>
            <a:r>
              <a:rPr lang="en-US" dirty="0" smtClean="0">
                <a:solidFill>
                  <a:schemeClr val="bg1"/>
                </a:solidFill>
                <a:cs typeface="Arial" pitchFamily="34" charset="0"/>
              </a:rPr>
              <a:t>detections. </a:t>
            </a:r>
            <a:r>
              <a:rPr lang="en-US" dirty="0">
                <a:solidFill>
                  <a:schemeClr val="bg1"/>
                </a:solidFill>
                <a:cs typeface="Arial" pitchFamily="34" charset="0"/>
              </a:rPr>
              <a:t>Additional observations are needed to confirm that the Sombrero galaxy's molecular gas is constrained to the ring. Based on infrared spectroscopy, the dust ring is the primary site of star formation within this galaxy</a:t>
            </a:r>
            <a:r>
              <a:rPr lang="en-US" dirty="0" smtClean="0">
                <a:solidFill>
                  <a:schemeClr val="bg1"/>
                </a:solidFill>
                <a:cs typeface="Arial" pitchFamily="34" charset="0"/>
              </a:rPr>
              <a:t>.</a:t>
            </a:r>
            <a:r>
              <a:rPr lang="cs-CZ" dirty="0" smtClean="0">
                <a:solidFill>
                  <a:schemeClr val="bg1"/>
                </a:solidFill>
                <a:cs typeface="Arial" pitchFamily="34" charset="0"/>
              </a:rPr>
              <a:t> </a:t>
            </a:r>
            <a:r>
              <a:rPr lang="en-US" dirty="0" smtClean="0">
                <a:solidFill>
                  <a:schemeClr val="bg1"/>
                </a:solidFill>
                <a:cs typeface="Arial" pitchFamily="34" charset="0"/>
                <a:hlinkClick r:id="rId3"/>
              </a:rPr>
              <a:t>http</a:t>
            </a:r>
            <a:r>
              <a:rPr lang="en-US" dirty="0">
                <a:solidFill>
                  <a:schemeClr val="bg1"/>
                </a:solidFill>
                <a:cs typeface="Arial" pitchFamily="34" charset="0"/>
                <a:hlinkClick r:id="rId3"/>
              </a:rPr>
              <a:t>://</a:t>
            </a:r>
            <a:r>
              <a:rPr lang="en-US" dirty="0" smtClean="0">
                <a:solidFill>
                  <a:schemeClr val="bg1"/>
                </a:solidFill>
                <a:cs typeface="Arial" pitchFamily="34" charset="0"/>
                <a:hlinkClick r:id="rId3"/>
              </a:rPr>
              <a:t>www.spitzer.caltech.edu/images/1421-ssc2005-11a1-Spitzer-and-Hubble-View-of-the-Sombrero-Galaxy</a:t>
            </a:r>
            <a:r>
              <a:rPr lang="en-US" dirty="0" smtClean="0">
                <a:solidFill>
                  <a:schemeClr val="bg1"/>
                </a:solidFill>
                <a:cs typeface="Arial" pitchFamily="34" charset="0"/>
              </a:rPr>
              <a:t> </a:t>
            </a:r>
            <a:endParaRPr lang="cs-CZ" dirty="0">
              <a:solidFill>
                <a:schemeClr val="bg1"/>
              </a:solidFill>
              <a:cs typeface="Arial" pitchFamily="34" charset="0"/>
            </a:endParaRPr>
          </a:p>
        </p:txBody>
      </p:sp>
      <p:sp>
        <p:nvSpPr>
          <p:cNvPr id="4" name="TextovéPole 3"/>
          <p:cNvSpPr txBox="1"/>
          <p:nvPr/>
        </p:nvSpPr>
        <p:spPr>
          <a:xfrm>
            <a:off x="0" y="18189"/>
            <a:ext cx="2864887" cy="1200329"/>
          </a:xfrm>
          <a:prstGeom prst="rect">
            <a:avLst/>
          </a:prstGeom>
          <a:noFill/>
        </p:spPr>
        <p:txBody>
          <a:bodyPr wrap="none" rtlCol="0">
            <a:spAutoFit/>
          </a:bodyPr>
          <a:lstStyle/>
          <a:p>
            <a:r>
              <a:rPr lang="cs-CZ" sz="1800" b="1" dirty="0" smtClean="0">
                <a:solidFill>
                  <a:schemeClr val="bg1"/>
                </a:solidFill>
              </a:rPr>
              <a:t>PRSTENCOVÉ GALAXIE</a:t>
            </a:r>
          </a:p>
          <a:p>
            <a:r>
              <a:rPr lang="cs-CZ" sz="1800" b="1" dirty="0">
                <a:solidFill>
                  <a:schemeClr val="bg1"/>
                </a:solidFill>
              </a:rPr>
              <a:t>M104 </a:t>
            </a:r>
            <a:endParaRPr lang="cs-CZ" sz="1800" b="1" dirty="0" smtClean="0">
              <a:solidFill>
                <a:schemeClr val="bg1"/>
              </a:solidFill>
            </a:endParaRPr>
          </a:p>
          <a:p>
            <a:r>
              <a:rPr lang="cs-CZ" sz="1800" b="1" dirty="0" smtClean="0">
                <a:solidFill>
                  <a:schemeClr val="bg1"/>
                </a:solidFill>
              </a:rPr>
              <a:t>NGC 4594</a:t>
            </a:r>
          </a:p>
          <a:p>
            <a:r>
              <a:rPr lang="cs-CZ" sz="1800" b="1" dirty="0" smtClean="0">
                <a:solidFill>
                  <a:schemeClr val="bg1"/>
                </a:solidFill>
              </a:rPr>
              <a:t>SOMBRERO</a:t>
            </a:r>
          </a:p>
        </p:txBody>
      </p:sp>
    </p:spTree>
    <p:extLst>
      <p:ext uri="{BB962C8B-B14F-4D97-AF65-F5344CB8AC3E}">
        <p14:creationId xmlns:p14="http://schemas.microsoft.com/office/powerpoint/2010/main" val="99816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Aldebaran\colisions_VV 340\hs-2002-21-a-print_1.jpg"/>
          <p:cNvPicPr>
            <a:picLocks noChangeAspect="1" noChangeArrowheads="1"/>
          </p:cNvPicPr>
          <p:nvPr/>
        </p:nvPicPr>
        <p:blipFill>
          <a:blip r:embed="rId2" cstate="print"/>
          <a:srcRect/>
          <a:stretch>
            <a:fillRect/>
          </a:stretch>
        </p:blipFill>
        <p:spPr bwMode="auto">
          <a:xfrm>
            <a:off x="1619672" y="0"/>
            <a:ext cx="6222417" cy="6083585"/>
          </a:xfrm>
          <a:prstGeom prst="rect">
            <a:avLst/>
          </a:prstGeom>
          <a:noFill/>
        </p:spPr>
      </p:pic>
      <p:sp>
        <p:nvSpPr>
          <p:cNvPr id="4" name="Obdélník 3"/>
          <p:cNvSpPr/>
          <p:nvPr/>
        </p:nvSpPr>
        <p:spPr>
          <a:xfrm>
            <a:off x="0" y="5473005"/>
            <a:ext cx="9144000" cy="1384995"/>
          </a:xfrm>
          <a:prstGeom prst="rect">
            <a:avLst/>
          </a:prstGeom>
        </p:spPr>
        <p:txBody>
          <a:bodyPr wrap="square">
            <a:spAutoFit/>
          </a:bodyPr>
          <a:lstStyle/>
          <a:p>
            <a:r>
              <a:rPr lang="en-US" sz="1200" dirty="0" smtClean="0">
                <a:solidFill>
                  <a:schemeClr val="bg1"/>
                </a:solidFill>
              </a:rPr>
              <a:t>A </a:t>
            </a:r>
            <a:r>
              <a:rPr lang="en-US" sz="1200" dirty="0">
                <a:solidFill>
                  <a:schemeClr val="bg1"/>
                </a:solidFill>
              </a:rPr>
              <a:t>nearly perfect ring of hot, blue stars pinwheels about the yellow nucleus of an unusual galaxy known as Hoag's Object. This image from NASA's Hubble Space Telescope captures a face-on view of the galaxy's ring of stars, revealing more detail than any existing photo of this object. The entire galaxy is about 120,000 light-years wide, which is slightly larger than our Milky Way Galaxy. The blue ring, which is dominated by clusters of young, massive stars, contrasts sharply with the yellow nucleus of mostly older stars. What appears to be a "gap" separating the two stellar populations may actually contain some star clusters that are almost too faint to see. Curiously, an object that bears an uncanny resemblance to Hoag's Object can be seen in the gap at the one o'clock position. The object is probably a background ring galaxy. </a:t>
            </a:r>
            <a:r>
              <a:rPr lang="cs-CZ" sz="1200" dirty="0" smtClean="0">
                <a:solidFill>
                  <a:schemeClr val="bg1"/>
                </a:solidFill>
                <a:cs typeface="Arial" pitchFamily="34" charset="0"/>
                <a:hlinkClick r:id="rId3"/>
              </a:rPr>
              <a:t>http://hubblesite.org/newscenter/archive/releases/2002/21/</a:t>
            </a:r>
            <a:endParaRPr lang="cs-CZ" sz="1200" dirty="0">
              <a:solidFill>
                <a:schemeClr val="bg1"/>
              </a:solidFill>
              <a:cs typeface="Arial" pitchFamily="34" charset="0"/>
            </a:endParaRPr>
          </a:p>
        </p:txBody>
      </p:sp>
      <p:sp>
        <p:nvSpPr>
          <p:cNvPr id="5" name="TextovéPole 4"/>
          <p:cNvSpPr txBox="1"/>
          <p:nvPr/>
        </p:nvSpPr>
        <p:spPr>
          <a:xfrm>
            <a:off x="0" y="18189"/>
            <a:ext cx="2864887" cy="646331"/>
          </a:xfrm>
          <a:prstGeom prst="rect">
            <a:avLst/>
          </a:prstGeom>
          <a:noFill/>
        </p:spPr>
        <p:txBody>
          <a:bodyPr wrap="none" rtlCol="0">
            <a:spAutoFit/>
          </a:bodyPr>
          <a:lstStyle/>
          <a:p>
            <a:r>
              <a:rPr lang="cs-CZ" sz="1800" b="1" dirty="0" smtClean="0">
                <a:solidFill>
                  <a:schemeClr val="bg1"/>
                </a:solidFill>
              </a:rPr>
              <a:t>PRSTENCOVÉ GALAXIE</a:t>
            </a:r>
          </a:p>
          <a:p>
            <a:r>
              <a:rPr lang="cs-CZ" sz="1800" b="1" dirty="0" smtClean="0">
                <a:solidFill>
                  <a:schemeClr val="bg1"/>
                </a:solidFill>
              </a:rPr>
              <a:t>HOAGŮV OBJEKT</a:t>
            </a:r>
          </a:p>
        </p:txBody>
      </p:sp>
    </p:spTree>
    <p:extLst>
      <p:ext uri="{BB962C8B-B14F-4D97-AF65-F5344CB8AC3E}">
        <p14:creationId xmlns:p14="http://schemas.microsoft.com/office/powerpoint/2010/main" val="1395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D:\Aldebaran\colisions_VV 340\cartwheel_5panel.jpg"/>
          <p:cNvPicPr>
            <a:picLocks noChangeAspect="1" noChangeArrowheads="1"/>
          </p:cNvPicPr>
          <p:nvPr/>
        </p:nvPicPr>
        <p:blipFill>
          <a:blip r:embed="rId2" cstate="print"/>
          <a:srcRect l="444" t="1701" b="1672"/>
          <a:stretch>
            <a:fillRect/>
          </a:stretch>
        </p:blipFill>
        <p:spPr bwMode="auto">
          <a:xfrm>
            <a:off x="0" y="0"/>
            <a:ext cx="9144000" cy="6858000"/>
          </a:xfrm>
          <a:prstGeom prst="rect">
            <a:avLst/>
          </a:prstGeom>
          <a:noFill/>
        </p:spPr>
      </p:pic>
      <p:sp>
        <p:nvSpPr>
          <p:cNvPr id="3" name="TextovéPole 2"/>
          <p:cNvSpPr txBox="1"/>
          <p:nvPr/>
        </p:nvSpPr>
        <p:spPr>
          <a:xfrm>
            <a:off x="179512" y="6464369"/>
            <a:ext cx="3536546" cy="276999"/>
          </a:xfrm>
          <a:prstGeom prst="rect">
            <a:avLst/>
          </a:prstGeom>
          <a:noFill/>
        </p:spPr>
        <p:txBody>
          <a:bodyPr wrap="none" rtlCol="0">
            <a:spAutoFit/>
          </a:bodyPr>
          <a:lstStyle/>
          <a:p>
            <a:r>
              <a:rPr lang="cs-CZ" sz="1200" dirty="0" smtClean="0">
                <a:solidFill>
                  <a:schemeClr val="bg1"/>
                </a:solidFill>
                <a:latin typeface="Arial" pitchFamily="34" charset="0"/>
                <a:cs typeface="Arial" pitchFamily="34" charset="0"/>
                <a:hlinkClick r:id="rId3"/>
              </a:rPr>
              <a:t>http://chandra.harvard.edu/photo/2006/cartwheel/</a:t>
            </a:r>
            <a:endParaRPr lang="cs-CZ" sz="1200" dirty="0">
              <a:solidFill>
                <a:schemeClr val="bg1"/>
              </a:solidFill>
              <a:latin typeface="Arial" pitchFamily="34" charset="0"/>
              <a:cs typeface="Arial" pitchFamily="34" charset="0"/>
            </a:endParaRPr>
          </a:p>
        </p:txBody>
      </p:sp>
      <p:sp>
        <p:nvSpPr>
          <p:cNvPr id="5" name="Obdélník 4"/>
          <p:cNvSpPr/>
          <p:nvPr/>
        </p:nvSpPr>
        <p:spPr>
          <a:xfrm>
            <a:off x="251520" y="819869"/>
            <a:ext cx="3059831" cy="1384995"/>
          </a:xfrm>
          <a:prstGeom prst="rect">
            <a:avLst/>
          </a:prstGeom>
        </p:spPr>
        <p:txBody>
          <a:bodyPr wrap="square">
            <a:spAutoFit/>
          </a:bodyPr>
          <a:lstStyle/>
          <a:p>
            <a:r>
              <a:rPr lang="cs-CZ" sz="1200" dirty="0" smtClean="0">
                <a:solidFill>
                  <a:schemeClr val="bg1"/>
                </a:solidFill>
                <a:latin typeface="Arial" pitchFamily="34" charset="0"/>
                <a:cs typeface="Arial" pitchFamily="34" charset="0"/>
              </a:rPr>
              <a:t>ESO 350-40</a:t>
            </a:r>
          </a:p>
          <a:p>
            <a:r>
              <a:rPr lang="cs-CZ" sz="1200" dirty="0" smtClean="0">
                <a:solidFill>
                  <a:schemeClr val="bg1"/>
                </a:solidFill>
                <a:latin typeface="Arial" pitchFamily="34" charset="0"/>
                <a:cs typeface="Arial" pitchFamily="34" charset="0"/>
              </a:rPr>
              <a:t>Observation data (J2000 epoch) </a:t>
            </a:r>
          </a:p>
          <a:p>
            <a:r>
              <a:rPr lang="cs-CZ" sz="1200" dirty="0" smtClean="0">
                <a:solidFill>
                  <a:schemeClr val="bg1"/>
                </a:solidFill>
                <a:latin typeface="Arial" pitchFamily="34" charset="0"/>
                <a:cs typeface="Arial" pitchFamily="34" charset="0"/>
              </a:rPr>
              <a:t>Constellation Sculptor </a:t>
            </a:r>
          </a:p>
          <a:p>
            <a:r>
              <a:rPr lang="cs-CZ" sz="1200" dirty="0" smtClean="0">
                <a:solidFill>
                  <a:schemeClr val="bg1"/>
                </a:solidFill>
                <a:latin typeface="Arial" pitchFamily="34" charset="0"/>
                <a:cs typeface="Arial" pitchFamily="34" charset="0"/>
              </a:rPr>
              <a:t>Right ascension 00</a:t>
            </a:r>
            <a:r>
              <a:rPr lang="cs-CZ" sz="1200" baseline="30000" dirty="0" smtClean="0">
                <a:solidFill>
                  <a:schemeClr val="bg1"/>
                </a:solidFill>
                <a:latin typeface="Arial" pitchFamily="34" charset="0"/>
                <a:cs typeface="Arial" pitchFamily="34" charset="0"/>
              </a:rPr>
              <a:t>h</a:t>
            </a:r>
            <a:r>
              <a:rPr lang="cs-CZ" sz="1200" dirty="0" smtClean="0">
                <a:solidFill>
                  <a:schemeClr val="bg1"/>
                </a:solidFill>
                <a:latin typeface="Arial" pitchFamily="34" charset="0"/>
                <a:cs typeface="Arial" pitchFamily="34" charset="0"/>
              </a:rPr>
              <a:t> 37</a:t>
            </a:r>
            <a:r>
              <a:rPr lang="cs-CZ" sz="1200" baseline="30000" dirty="0" smtClean="0">
                <a:solidFill>
                  <a:schemeClr val="bg1"/>
                </a:solidFill>
                <a:latin typeface="Arial" pitchFamily="34" charset="0"/>
                <a:cs typeface="Arial" pitchFamily="34" charset="0"/>
              </a:rPr>
              <a:t>m</a:t>
            </a:r>
            <a:r>
              <a:rPr lang="cs-CZ" sz="1200" dirty="0" smtClean="0">
                <a:solidFill>
                  <a:schemeClr val="bg1"/>
                </a:solidFill>
                <a:latin typeface="Arial" pitchFamily="34" charset="0"/>
                <a:cs typeface="Arial" pitchFamily="34" charset="0"/>
              </a:rPr>
              <a:t> 41.8</a:t>
            </a:r>
            <a:r>
              <a:rPr lang="cs-CZ" sz="1200" baseline="30000" dirty="0" smtClean="0">
                <a:solidFill>
                  <a:schemeClr val="bg1"/>
                </a:solidFill>
                <a:latin typeface="Arial" pitchFamily="34" charset="0"/>
                <a:cs typeface="Arial" pitchFamily="34" charset="0"/>
              </a:rPr>
              <a:t>s</a:t>
            </a:r>
            <a:r>
              <a:rPr lang="cs-CZ" sz="1200" dirty="0" smtClean="0">
                <a:solidFill>
                  <a:schemeClr val="bg1"/>
                </a:solidFill>
                <a:latin typeface="Arial" pitchFamily="34" charset="0"/>
                <a:cs typeface="Arial" pitchFamily="34" charset="0"/>
              </a:rPr>
              <a:t> </a:t>
            </a:r>
          </a:p>
          <a:p>
            <a:r>
              <a:rPr lang="cs-CZ" sz="1200" dirty="0" smtClean="0">
                <a:solidFill>
                  <a:schemeClr val="bg1"/>
                </a:solidFill>
                <a:latin typeface="Arial" pitchFamily="34" charset="0"/>
                <a:cs typeface="Arial" pitchFamily="34" charset="0"/>
              </a:rPr>
              <a:t>Declination -33° 42′ 59″</a:t>
            </a:r>
            <a:endParaRPr lang="cs-CZ" sz="1200" baseline="30000" dirty="0">
              <a:solidFill>
                <a:schemeClr val="bg1"/>
              </a:solidFill>
              <a:latin typeface="Arial" pitchFamily="34" charset="0"/>
              <a:cs typeface="Arial" pitchFamily="34" charset="0"/>
            </a:endParaRPr>
          </a:p>
          <a:p>
            <a:r>
              <a:rPr lang="cs-CZ" sz="1200" dirty="0" smtClean="0">
                <a:solidFill>
                  <a:schemeClr val="bg1"/>
                </a:solidFill>
                <a:latin typeface="Arial" pitchFamily="34" charset="0"/>
                <a:cs typeface="Arial" pitchFamily="34" charset="0"/>
              </a:rPr>
              <a:t>Distance 500 Mly </a:t>
            </a:r>
          </a:p>
          <a:p>
            <a:r>
              <a:rPr lang="cs-CZ" sz="1200" dirty="0" smtClean="0">
                <a:solidFill>
                  <a:schemeClr val="bg1"/>
                </a:solidFill>
                <a:latin typeface="Arial" pitchFamily="34" charset="0"/>
                <a:cs typeface="Arial" pitchFamily="34" charset="0"/>
              </a:rPr>
              <a:t>Discovered by Fritz Zwicky 1941</a:t>
            </a:r>
            <a:endParaRPr lang="cs-CZ" sz="1200" dirty="0">
              <a:solidFill>
                <a:schemeClr val="bg1"/>
              </a:solidFill>
              <a:latin typeface="Arial" pitchFamily="34" charset="0"/>
              <a:cs typeface="Arial" pitchFamily="34" charset="0"/>
            </a:endParaRPr>
          </a:p>
        </p:txBody>
      </p:sp>
      <p:sp>
        <p:nvSpPr>
          <p:cNvPr id="6" name="TextovéPole 5"/>
          <p:cNvSpPr txBox="1"/>
          <p:nvPr/>
        </p:nvSpPr>
        <p:spPr>
          <a:xfrm>
            <a:off x="251520" y="116632"/>
            <a:ext cx="2864887" cy="646331"/>
          </a:xfrm>
          <a:prstGeom prst="rect">
            <a:avLst/>
          </a:prstGeom>
          <a:solidFill>
            <a:schemeClr val="tx1"/>
          </a:solidFill>
        </p:spPr>
        <p:txBody>
          <a:bodyPr wrap="none" rtlCol="0">
            <a:spAutoFit/>
          </a:bodyPr>
          <a:lstStyle/>
          <a:p>
            <a:r>
              <a:rPr lang="cs-CZ" sz="1800" b="1" dirty="0" smtClean="0">
                <a:solidFill>
                  <a:schemeClr val="bg1"/>
                </a:solidFill>
              </a:rPr>
              <a:t>PRSTENCOVÉ GALAXIE</a:t>
            </a:r>
          </a:p>
          <a:p>
            <a:r>
              <a:rPr lang="cs-CZ" sz="1800" b="1" dirty="0">
                <a:solidFill>
                  <a:schemeClr val="bg1"/>
                </a:solidFill>
              </a:rPr>
              <a:t>KOLO S LOUKOTĚMI</a:t>
            </a:r>
          </a:p>
        </p:txBody>
      </p:sp>
    </p:spTree>
    <p:extLst>
      <p:ext uri="{BB962C8B-B14F-4D97-AF65-F5344CB8AC3E}">
        <p14:creationId xmlns:p14="http://schemas.microsoft.com/office/powerpoint/2010/main" val="219733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imgsrc.hubblesite.org/hu/db/images/hs-2004-15-b-large_web.jpg"/>
          <p:cNvPicPr>
            <a:picLocks noChangeAspect="1" noChangeArrowheads="1"/>
          </p:cNvPicPr>
          <p:nvPr/>
        </p:nvPicPr>
        <p:blipFill>
          <a:blip r:embed="rId2" cstate="print"/>
          <a:srcRect/>
          <a:stretch>
            <a:fillRect/>
          </a:stretch>
        </p:blipFill>
        <p:spPr bwMode="auto">
          <a:xfrm>
            <a:off x="251520" y="0"/>
            <a:ext cx="6953613" cy="6858000"/>
          </a:xfrm>
          <a:prstGeom prst="rect">
            <a:avLst/>
          </a:prstGeom>
          <a:noFill/>
        </p:spPr>
      </p:pic>
      <p:sp>
        <p:nvSpPr>
          <p:cNvPr id="3" name="TextovéPole 2"/>
          <p:cNvSpPr txBox="1"/>
          <p:nvPr/>
        </p:nvSpPr>
        <p:spPr>
          <a:xfrm>
            <a:off x="6300192" y="27201"/>
            <a:ext cx="2815579" cy="1169551"/>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HST: Ring Galaxy AM 0644-741</a:t>
            </a:r>
          </a:p>
          <a:p>
            <a:endParaRPr lang="cs-CZ" sz="1400" dirty="0" smtClean="0">
              <a:solidFill>
                <a:schemeClr val="bg1"/>
              </a:solidFill>
              <a:latin typeface="Arial" pitchFamily="34" charset="0"/>
              <a:cs typeface="Arial" pitchFamily="34" charset="0"/>
            </a:endParaRPr>
          </a:p>
          <a:p>
            <a:pPr algn="r"/>
            <a:r>
              <a:rPr lang="cs-CZ" sz="1400" dirty="0" smtClean="0">
                <a:solidFill>
                  <a:schemeClr val="bg1"/>
                </a:solidFill>
                <a:latin typeface="Arial" pitchFamily="34" charset="0"/>
                <a:cs typeface="Arial" pitchFamily="34" charset="0"/>
              </a:rPr>
              <a:t>vzdálenost: 300 milionů sv. roků</a:t>
            </a:r>
          </a:p>
          <a:p>
            <a:pPr algn="r"/>
            <a:r>
              <a:rPr lang="cs-CZ" sz="1400" dirty="0" smtClean="0">
                <a:solidFill>
                  <a:schemeClr val="bg1"/>
                </a:solidFill>
                <a:latin typeface="Arial" pitchFamily="34" charset="0"/>
                <a:cs typeface="Arial" pitchFamily="34" charset="0"/>
              </a:rPr>
              <a:t>průměr: 150 000 sv. roků</a:t>
            </a:r>
          </a:p>
          <a:p>
            <a:pPr algn="r"/>
            <a:r>
              <a:rPr lang="cs-CZ" sz="1400" dirty="0" smtClean="0">
                <a:solidFill>
                  <a:schemeClr val="bg1"/>
                </a:solidFill>
                <a:latin typeface="Arial" pitchFamily="34" charset="0"/>
                <a:cs typeface="Arial" pitchFamily="34" charset="0"/>
              </a:rPr>
              <a:t>souhvězdí: Mečoun </a:t>
            </a:r>
            <a:endParaRPr lang="cs-CZ" sz="1400" dirty="0">
              <a:solidFill>
                <a:schemeClr val="bg1"/>
              </a:solidFill>
              <a:latin typeface="Arial" pitchFamily="34" charset="0"/>
              <a:cs typeface="Arial" pitchFamily="34" charset="0"/>
            </a:endParaRPr>
          </a:p>
        </p:txBody>
      </p:sp>
      <p:sp>
        <p:nvSpPr>
          <p:cNvPr id="4" name="TextovéPole 3"/>
          <p:cNvSpPr txBox="1"/>
          <p:nvPr/>
        </p:nvSpPr>
        <p:spPr>
          <a:xfrm rot="16200000">
            <a:off x="6352358" y="4076891"/>
            <a:ext cx="5265217" cy="261610"/>
          </a:xfrm>
          <a:prstGeom prst="rect">
            <a:avLst/>
          </a:prstGeom>
          <a:noFill/>
        </p:spPr>
        <p:txBody>
          <a:bodyPr wrap="square" rtlCol="0">
            <a:spAutoFit/>
          </a:bodyPr>
          <a:lstStyle/>
          <a:p>
            <a:r>
              <a:rPr lang="cs-CZ" sz="1100" dirty="0" smtClean="0">
                <a:solidFill>
                  <a:schemeClr val="bg1"/>
                </a:solidFill>
                <a:hlinkClick r:id="rId3"/>
              </a:rPr>
              <a:t>http://adsabs.harvard.edu/cgi-bin/nph-bib_query?bibcode=1997ApJ...474..686H</a:t>
            </a:r>
            <a:endParaRPr lang="cs-CZ" sz="1100" dirty="0">
              <a:solidFill>
                <a:schemeClr val="bg1"/>
              </a:solidFill>
            </a:endParaRPr>
          </a:p>
        </p:txBody>
      </p:sp>
    </p:spTree>
    <p:extLst>
      <p:ext uri="{BB962C8B-B14F-4D97-AF65-F5344CB8AC3E}">
        <p14:creationId xmlns:p14="http://schemas.microsoft.com/office/powerpoint/2010/main" val="372269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4" name="Picture 18" descr="http://www.inaoep.mx/~ydm/rings/images/VIIZw466RVB_log.jpg"/>
          <p:cNvPicPr>
            <a:picLocks noChangeAspect="1" noChangeArrowheads="1"/>
          </p:cNvPicPr>
          <p:nvPr/>
        </p:nvPicPr>
        <p:blipFill>
          <a:blip r:embed="rId2" cstate="print"/>
          <a:srcRect/>
          <a:stretch>
            <a:fillRect/>
          </a:stretch>
        </p:blipFill>
        <p:spPr bwMode="auto">
          <a:xfrm>
            <a:off x="0" y="4653136"/>
            <a:ext cx="2204864" cy="2204864"/>
          </a:xfrm>
          <a:prstGeom prst="rect">
            <a:avLst/>
          </a:prstGeom>
          <a:noFill/>
        </p:spPr>
      </p:pic>
      <p:pic>
        <p:nvPicPr>
          <p:cNvPr id="45072" name="Picture 16" descr="http://www.inaoep.mx/~ydm/rings/images/IIZw28RVB_log.jpg"/>
          <p:cNvPicPr>
            <a:picLocks noChangeAspect="1" noChangeArrowheads="1"/>
          </p:cNvPicPr>
          <p:nvPr/>
        </p:nvPicPr>
        <p:blipFill>
          <a:blip r:embed="rId3" cstate="print"/>
          <a:srcRect/>
          <a:stretch>
            <a:fillRect/>
          </a:stretch>
        </p:blipFill>
        <p:spPr bwMode="auto">
          <a:xfrm>
            <a:off x="6822000" y="2276872"/>
            <a:ext cx="2322000" cy="2304256"/>
          </a:xfrm>
          <a:prstGeom prst="rect">
            <a:avLst/>
          </a:prstGeom>
          <a:noFill/>
        </p:spPr>
      </p:pic>
      <p:pic>
        <p:nvPicPr>
          <p:cNvPr id="45058" name="Picture 2" descr="http://www.inaoep.mx/~ydm/rings/images/Arp141RVB_log.jpg"/>
          <p:cNvPicPr>
            <a:picLocks noChangeAspect="1" noChangeArrowheads="1"/>
          </p:cNvPicPr>
          <p:nvPr/>
        </p:nvPicPr>
        <p:blipFill>
          <a:blip r:embed="rId4" cstate="print"/>
          <a:srcRect/>
          <a:stretch>
            <a:fillRect/>
          </a:stretch>
        </p:blipFill>
        <p:spPr bwMode="auto">
          <a:xfrm>
            <a:off x="1043608" y="0"/>
            <a:ext cx="1726080" cy="2232000"/>
          </a:xfrm>
          <a:prstGeom prst="rect">
            <a:avLst/>
          </a:prstGeom>
          <a:noFill/>
        </p:spPr>
      </p:pic>
      <p:pic>
        <p:nvPicPr>
          <p:cNvPr id="45060" name="Picture 4" descr="http://www.inaoep.mx/~ydm/rings/images/Arp142RVB_log.jpg"/>
          <p:cNvPicPr>
            <a:picLocks noChangeAspect="1" noChangeArrowheads="1"/>
          </p:cNvPicPr>
          <p:nvPr/>
        </p:nvPicPr>
        <p:blipFill>
          <a:blip r:embed="rId5" cstate="print"/>
          <a:srcRect/>
          <a:stretch>
            <a:fillRect/>
          </a:stretch>
        </p:blipFill>
        <p:spPr bwMode="auto">
          <a:xfrm>
            <a:off x="2843808" y="0"/>
            <a:ext cx="1696320" cy="2232000"/>
          </a:xfrm>
          <a:prstGeom prst="rect">
            <a:avLst/>
          </a:prstGeom>
          <a:noFill/>
        </p:spPr>
      </p:pic>
      <p:pic>
        <p:nvPicPr>
          <p:cNvPr id="45062" name="Picture 6" descr="http://www.inaoep.mx/~ydm/rings/images/Arp143RVB_log.jpg"/>
          <p:cNvPicPr>
            <a:picLocks noChangeAspect="1" noChangeArrowheads="1"/>
          </p:cNvPicPr>
          <p:nvPr/>
        </p:nvPicPr>
        <p:blipFill>
          <a:blip r:embed="rId6" cstate="print"/>
          <a:srcRect/>
          <a:stretch>
            <a:fillRect/>
          </a:stretch>
        </p:blipFill>
        <p:spPr bwMode="auto">
          <a:xfrm>
            <a:off x="4608000" y="0"/>
            <a:ext cx="2232248" cy="2232248"/>
          </a:xfrm>
          <a:prstGeom prst="rect">
            <a:avLst/>
          </a:prstGeom>
          <a:noFill/>
        </p:spPr>
      </p:pic>
      <p:pic>
        <p:nvPicPr>
          <p:cNvPr id="45064" name="Picture 8" descr="http://www.inaoep.mx/~ydm/rings/images/Arp144RVB_log.jpg"/>
          <p:cNvPicPr>
            <a:picLocks noChangeAspect="1" noChangeArrowheads="1"/>
          </p:cNvPicPr>
          <p:nvPr/>
        </p:nvPicPr>
        <p:blipFill>
          <a:blip r:embed="rId7" cstate="print"/>
          <a:srcRect/>
          <a:stretch>
            <a:fillRect/>
          </a:stretch>
        </p:blipFill>
        <p:spPr bwMode="auto">
          <a:xfrm>
            <a:off x="6911752" y="0"/>
            <a:ext cx="2232248" cy="2232248"/>
          </a:xfrm>
          <a:prstGeom prst="rect">
            <a:avLst/>
          </a:prstGeom>
          <a:noFill/>
        </p:spPr>
      </p:pic>
      <p:pic>
        <p:nvPicPr>
          <p:cNvPr id="45066" name="Picture 10" descr="http://www.inaoep.mx/~ydm/rings/images/Arp145RVB_log.jpg"/>
          <p:cNvPicPr>
            <a:picLocks noChangeAspect="1" noChangeArrowheads="1"/>
          </p:cNvPicPr>
          <p:nvPr/>
        </p:nvPicPr>
        <p:blipFill>
          <a:blip r:embed="rId8" cstate="print"/>
          <a:srcRect/>
          <a:stretch>
            <a:fillRect/>
          </a:stretch>
        </p:blipFill>
        <p:spPr bwMode="auto">
          <a:xfrm>
            <a:off x="0" y="2276872"/>
            <a:ext cx="2304256" cy="2304256"/>
          </a:xfrm>
          <a:prstGeom prst="rect">
            <a:avLst/>
          </a:prstGeom>
          <a:noFill/>
        </p:spPr>
      </p:pic>
      <p:pic>
        <p:nvPicPr>
          <p:cNvPr id="45068" name="Picture 12" descr="http://www.inaoep.mx/~ydm/rings/images/Arp291RVB_log.jpg"/>
          <p:cNvPicPr>
            <a:picLocks noChangeAspect="1" noChangeArrowheads="1"/>
          </p:cNvPicPr>
          <p:nvPr/>
        </p:nvPicPr>
        <p:blipFill>
          <a:blip r:embed="rId9" cstate="print"/>
          <a:srcRect/>
          <a:stretch>
            <a:fillRect/>
          </a:stretch>
        </p:blipFill>
        <p:spPr bwMode="auto">
          <a:xfrm>
            <a:off x="2358000" y="2276872"/>
            <a:ext cx="2304256" cy="2304256"/>
          </a:xfrm>
          <a:prstGeom prst="rect">
            <a:avLst/>
          </a:prstGeom>
          <a:noFill/>
        </p:spPr>
      </p:pic>
      <p:pic>
        <p:nvPicPr>
          <p:cNvPr id="45070" name="Picture 14" descr="http://www.inaoep.mx/~ydm/rings/images/IZw45RVB_log.jpg"/>
          <p:cNvPicPr>
            <a:picLocks noChangeAspect="1" noChangeArrowheads="1"/>
          </p:cNvPicPr>
          <p:nvPr/>
        </p:nvPicPr>
        <p:blipFill>
          <a:blip r:embed="rId10" cstate="print"/>
          <a:srcRect/>
          <a:stretch>
            <a:fillRect/>
          </a:stretch>
        </p:blipFill>
        <p:spPr bwMode="auto">
          <a:xfrm>
            <a:off x="4716016" y="2276872"/>
            <a:ext cx="2043107" cy="2304256"/>
          </a:xfrm>
          <a:prstGeom prst="rect">
            <a:avLst/>
          </a:prstGeom>
          <a:noFill/>
        </p:spPr>
      </p:pic>
      <p:sp>
        <p:nvSpPr>
          <p:cNvPr id="9" name="TextovéPole 8"/>
          <p:cNvSpPr txBox="1"/>
          <p:nvPr/>
        </p:nvSpPr>
        <p:spPr>
          <a:xfrm rot="16200000">
            <a:off x="-914032" y="1034418"/>
            <a:ext cx="2105063" cy="246221"/>
          </a:xfrm>
          <a:prstGeom prst="rect">
            <a:avLst/>
          </a:prstGeom>
          <a:noFill/>
        </p:spPr>
        <p:txBody>
          <a:bodyPr wrap="none" rtlCol="0">
            <a:spAutoFit/>
          </a:bodyPr>
          <a:lstStyle/>
          <a:p>
            <a:r>
              <a:rPr lang="cs-CZ" dirty="0" smtClean="0">
                <a:latin typeface="Arial" pitchFamily="34" charset="0"/>
                <a:cs typeface="Arial" pitchFamily="34" charset="0"/>
                <a:hlinkClick r:id="rId11"/>
              </a:rPr>
              <a:t>http://www.inaoep.mx/~ydm/rings/</a:t>
            </a:r>
            <a:endParaRPr lang="cs-CZ" dirty="0">
              <a:latin typeface="Arial" pitchFamily="34" charset="0"/>
              <a:cs typeface="Arial" pitchFamily="34" charset="0"/>
            </a:endParaRPr>
          </a:p>
        </p:txBody>
      </p:sp>
      <p:sp>
        <p:nvSpPr>
          <p:cNvPr id="10" name="TextovéPole 9"/>
          <p:cNvSpPr txBox="1"/>
          <p:nvPr/>
        </p:nvSpPr>
        <p:spPr>
          <a:xfrm>
            <a:off x="2915816" y="116632"/>
            <a:ext cx="811441"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Arp 142</a:t>
            </a:r>
            <a:endParaRPr lang="cs-CZ" sz="1400" dirty="0">
              <a:solidFill>
                <a:schemeClr val="bg1"/>
              </a:solidFill>
              <a:latin typeface="Arial" pitchFamily="34" charset="0"/>
              <a:cs typeface="Arial" pitchFamily="34" charset="0"/>
            </a:endParaRPr>
          </a:p>
        </p:txBody>
      </p:sp>
      <p:sp>
        <p:nvSpPr>
          <p:cNvPr id="11" name="TextovéPole 10"/>
          <p:cNvSpPr txBox="1"/>
          <p:nvPr/>
        </p:nvSpPr>
        <p:spPr>
          <a:xfrm>
            <a:off x="4716016" y="188640"/>
            <a:ext cx="811441"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Arp 143</a:t>
            </a:r>
            <a:endParaRPr lang="cs-CZ" sz="1400" dirty="0">
              <a:solidFill>
                <a:schemeClr val="bg1"/>
              </a:solidFill>
              <a:latin typeface="Arial" pitchFamily="34" charset="0"/>
              <a:cs typeface="Arial" pitchFamily="34" charset="0"/>
            </a:endParaRPr>
          </a:p>
        </p:txBody>
      </p:sp>
      <p:sp>
        <p:nvSpPr>
          <p:cNvPr id="12" name="TextovéPole 11"/>
          <p:cNvSpPr txBox="1"/>
          <p:nvPr/>
        </p:nvSpPr>
        <p:spPr>
          <a:xfrm>
            <a:off x="7308304" y="0"/>
            <a:ext cx="811441"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Arp 144</a:t>
            </a:r>
            <a:endParaRPr lang="cs-CZ" sz="1400" dirty="0">
              <a:solidFill>
                <a:schemeClr val="bg1"/>
              </a:solidFill>
              <a:latin typeface="Arial" pitchFamily="34" charset="0"/>
              <a:cs typeface="Arial" pitchFamily="34" charset="0"/>
            </a:endParaRPr>
          </a:p>
        </p:txBody>
      </p:sp>
      <p:sp>
        <p:nvSpPr>
          <p:cNvPr id="14" name="TextovéPole 13"/>
          <p:cNvSpPr txBox="1"/>
          <p:nvPr/>
        </p:nvSpPr>
        <p:spPr>
          <a:xfrm>
            <a:off x="2392407" y="2276872"/>
            <a:ext cx="811441"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Arp 291</a:t>
            </a:r>
            <a:endParaRPr lang="cs-CZ" sz="1400" dirty="0">
              <a:solidFill>
                <a:schemeClr val="bg1"/>
              </a:solidFill>
              <a:latin typeface="Arial" pitchFamily="34" charset="0"/>
              <a:cs typeface="Arial" pitchFamily="34" charset="0"/>
            </a:endParaRPr>
          </a:p>
        </p:txBody>
      </p:sp>
      <p:sp>
        <p:nvSpPr>
          <p:cNvPr id="15" name="TextovéPole 14"/>
          <p:cNvSpPr txBox="1"/>
          <p:nvPr/>
        </p:nvSpPr>
        <p:spPr>
          <a:xfrm>
            <a:off x="6804248" y="2276872"/>
            <a:ext cx="821059"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II Zw 28</a:t>
            </a:r>
            <a:endParaRPr lang="cs-CZ" sz="1400" dirty="0">
              <a:solidFill>
                <a:schemeClr val="bg1"/>
              </a:solidFill>
              <a:latin typeface="Arial" pitchFamily="34" charset="0"/>
              <a:cs typeface="Arial" pitchFamily="34" charset="0"/>
            </a:endParaRPr>
          </a:p>
        </p:txBody>
      </p:sp>
      <p:sp>
        <p:nvSpPr>
          <p:cNvPr id="16" name="TextovéPole 15"/>
          <p:cNvSpPr txBox="1"/>
          <p:nvPr/>
        </p:nvSpPr>
        <p:spPr>
          <a:xfrm>
            <a:off x="1115616" y="0"/>
            <a:ext cx="811441"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Arp 141</a:t>
            </a:r>
            <a:endParaRPr lang="cs-CZ" sz="1400" dirty="0">
              <a:solidFill>
                <a:schemeClr val="bg1"/>
              </a:solidFill>
              <a:latin typeface="Arial" pitchFamily="34" charset="0"/>
              <a:cs typeface="Arial" pitchFamily="34" charset="0"/>
            </a:endParaRPr>
          </a:p>
        </p:txBody>
      </p:sp>
      <p:sp>
        <p:nvSpPr>
          <p:cNvPr id="18" name="TextovéPole 17"/>
          <p:cNvSpPr txBox="1"/>
          <p:nvPr/>
        </p:nvSpPr>
        <p:spPr>
          <a:xfrm>
            <a:off x="4788024" y="2276872"/>
            <a:ext cx="771365"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I Zw 45</a:t>
            </a:r>
            <a:endParaRPr lang="cs-CZ" sz="1400" dirty="0">
              <a:solidFill>
                <a:schemeClr val="bg1"/>
              </a:solidFill>
              <a:latin typeface="Arial" pitchFamily="34" charset="0"/>
              <a:cs typeface="Arial" pitchFamily="34" charset="0"/>
            </a:endParaRPr>
          </a:p>
        </p:txBody>
      </p:sp>
      <p:pic>
        <p:nvPicPr>
          <p:cNvPr id="45076" name="Picture 20" descr="http://www.inaoep.mx/~ydm/rings/images/NGC2793RVB_log.jpg"/>
          <p:cNvPicPr>
            <a:picLocks noChangeAspect="1" noChangeArrowheads="1"/>
          </p:cNvPicPr>
          <p:nvPr/>
        </p:nvPicPr>
        <p:blipFill>
          <a:blip r:embed="rId12" cstate="print"/>
          <a:srcRect/>
          <a:stretch>
            <a:fillRect/>
          </a:stretch>
        </p:blipFill>
        <p:spPr bwMode="auto">
          <a:xfrm>
            <a:off x="4536504" y="4653136"/>
            <a:ext cx="2204864" cy="2204864"/>
          </a:xfrm>
          <a:prstGeom prst="rect">
            <a:avLst/>
          </a:prstGeom>
          <a:noFill/>
        </p:spPr>
      </p:pic>
      <p:pic>
        <p:nvPicPr>
          <p:cNvPr id="45078" name="Picture 22" descr="http://www.inaoep.mx/~ydm/rings/images/NGC985RVB_log.jpg"/>
          <p:cNvPicPr>
            <a:picLocks noChangeAspect="1" noChangeArrowheads="1"/>
          </p:cNvPicPr>
          <p:nvPr/>
        </p:nvPicPr>
        <p:blipFill>
          <a:blip r:embed="rId13" cstate="print"/>
          <a:srcRect/>
          <a:stretch>
            <a:fillRect/>
          </a:stretch>
        </p:blipFill>
        <p:spPr bwMode="auto">
          <a:xfrm>
            <a:off x="2257696" y="4651200"/>
            <a:ext cx="2206800" cy="2206800"/>
          </a:xfrm>
          <a:prstGeom prst="rect">
            <a:avLst/>
          </a:prstGeom>
          <a:noFill/>
        </p:spPr>
      </p:pic>
      <p:pic>
        <p:nvPicPr>
          <p:cNvPr id="45080" name="Picture 24" descr="http://www.inaoep.mx/~ydm/rings/images/NGC5410RVB_log.jpg"/>
          <p:cNvPicPr>
            <a:picLocks noChangeAspect="1" noChangeArrowheads="1"/>
          </p:cNvPicPr>
          <p:nvPr/>
        </p:nvPicPr>
        <p:blipFill>
          <a:blip r:embed="rId14" cstate="print"/>
          <a:srcRect/>
          <a:stretch>
            <a:fillRect/>
          </a:stretch>
        </p:blipFill>
        <p:spPr bwMode="auto">
          <a:xfrm>
            <a:off x="6806481" y="4651200"/>
            <a:ext cx="1941983" cy="2206800"/>
          </a:xfrm>
          <a:prstGeom prst="rect">
            <a:avLst/>
          </a:prstGeom>
          <a:noFill/>
        </p:spPr>
      </p:pic>
      <p:sp>
        <p:nvSpPr>
          <p:cNvPr id="23" name="TextovéPole 22"/>
          <p:cNvSpPr txBox="1"/>
          <p:nvPr/>
        </p:nvSpPr>
        <p:spPr>
          <a:xfrm>
            <a:off x="323528" y="2276872"/>
            <a:ext cx="811441"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Arp 145</a:t>
            </a:r>
            <a:endParaRPr lang="cs-CZ" sz="1400" dirty="0">
              <a:solidFill>
                <a:schemeClr val="bg1"/>
              </a:solidFill>
              <a:latin typeface="Arial" pitchFamily="34" charset="0"/>
              <a:cs typeface="Arial" pitchFamily="34" charset="0"/>
            </a:endParaRPr>
          </a:p>
        </p:txBody>
      </p:sp>
      <p:sp>
        <p:nvSpPr>
          <p:cNvPr id="13" name="TextovéPole 12"/>
          <p:cNvSpPr txBox="1"/>
          <p:nvPr/>
        </p:nvSpPr>
        <p:spPr>
          <a:xfrm>
            <a:off x="3456384" y="6505599"/>
            <a:ext cx="931665"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NGC 985</a:t>
            </a:r>
            <a:endParaRPr lang="cs-CZ" sz="1400" dirty="0">
              <a:solidFill>
                <a:schemeClr val="bg1"/>
              </a:solidFill>
              <a:latin typeface="Arial" pitchFamily="34" charset="0"/>
              <a:cs typeface="Arial" pitchFamily="34" charset="0"/>
            </a:endParaRPr>
          </a:p>
        </p:txBody>
      </p:sp>
      <p:sp>
        <p:nvSpPr>
          <p:cNvPr id="24" name="TextovéPole 23"/>
          <p:cNvSpPr txBox="1"/>
          <p:nvPr/>
        </p:nvSpPr>
        <p:spPr>
          <a:xfrm>
            <a:off x="4608512" y="4653136"/>
            <a:ext cx="1031051"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NGC 2793</a:t>
            </a:r>
            <a:endParaRPr lang="cs-CZ" sz="1400" dirty="0">
              <a:solidFill>
                <a:schemeClr val="bg1"/>
              </a:solidFill>
              <a:latin typeface="Arial" pitchFamily="34" charset="0"/>
              <a:cs typeface="Arial" pitchFamily="34" charset="0"/>
            </a:endParaRPr>
          </a:p>
        </p:txBody>
      </p:sp>
      <p:sp>
        <p:nvSpPr>
          <p:cNvPr id="25" name="TextovéPole 24"/>
          <p:cNvSpPr txBox="1"/>
          <p:nvPr/>
        </p:nvSpPr>
        <p:spPr>
          <a:xfrm>
            <a:off x="7704856" y="4653136"/>
            <a:ext cx="1031051"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NGC 5410</a:t>
            </a:r>
            <a:endParaRPr lang="cs-CZ" sz="1400" dirty="0">
              <a:solidFill>
                <a:schemeClr val="bg1"/>
              </a:solidFill>
              <a:latin typeface="Arial" pitchFamily="34" charset="0"/>
              <a:cs typeface="Arial" pitchFamily="34" charset="0"/>
            </a:endParaRPr>
          </a:p>
        </p:txBody>
      </p:sp>
      <p:sp>
        <p:nvSpPr>
          <p:cNvPr id="26" name="TextovéPole 25"/>
          <p:cNvSpPr txBox="1"/>
          <p:nvPr/>
        </p:nvSpPr>
        <p:spPr>
          <a:xfrm>
            <a:off x="1080120" y="6505599"/>
            <a:ext cx="1040670" cy="307777"/>
          </a:xfrm>
          <a:prstGeom prst="rect">
            <a:avLst/>
          </a:prstGeom>
          <a:noFill/>
        </p:spPr>
        <p:txBody>
          <a:bodyPr wrap="none" rtlCol="0">
            <a:spAutoFit/>
          </a:bodyPr>
          <a:lstStyle/>
          <a:p>
            <a:r>
              <a:rPr lang="cs-CZ" sz="1400" dirty="0" smtClean="0">
                <a:solidFill>
                  <a:schemeClr val="bg1"/>
                </a:solidFill>
                <a:latin typeface="Arial" pitchFamily="34" charset="0"/>
                <a:cs typeface="Arial" pitchFamily="34" charset="0"/>
              </a:rPr>
              <a:t>VII Zw 465</a:t>
            </a:r>
            <a:endParaRPr lang="cs-CZ" sz="1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9444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M81-RadOptTidal_lo"/>
          <p:cNvPicPr>
            <a:picLocks noChangeAspect="1" noChangeArrowheads="1"/>
          </p:cNvPicPr>
          <p:nvPr/>
        </p:nvPicPr>
        <p:blipFill>
          <a:blip r:embed="rId2">
            <a:extLst>
              <a:ext uri="{28A0092B-C50C-407E-A947-70E740481C1C}">
                <a14:useLocalDpi xmlns:a14="http://schemas.microsoft.com/office/drawing/2010/main" val="0"/>
              </a:ext>
            </a:extLst>
          </a:blip>
          <a:srcRect l="4936" t="21887" r="50607" b="6354"/>
          <a:stretch>
            <a:fillRect/>
          </a:stretch>
        </p:blipFill>
        <p:spPr bwMode="auto">
          <a:xfrm>
            <a:off x="34925" y="1196975"/>
            <a:ext cx="4654550" cy="5256213"/>
          </a:xfrm>
          <a:prstGeom prst="rect">
            <a:avLst/>
          </a:prstGeom>
          <a:noFill/>
          <a:extLst>
            <a:ext uri="{909E8E84-426E-40DD-AFC4-6F175D3DCCD1}">
              <a14:hiddenFill xmlns:a14="http://schemas.microsoft.com/office/drawing/2010/main">
                <a:solidFill>
                  <a:srgbClr val="FFFFFF"/>
                </a:solidFill>
              </a14:hiddenFill>
            </a:ext>
          </a:extLst>
        </p:spPr>
      </p:pic>
      <p:sp>
        <p:nvSpPr>
          <p:cNvPr id="8195" name="Text Box 3"/>
          <p:cNvSpPr txBox="1">
            <a:spLocks noChangeArrowheads="1"/>
          </p:cNvSpPr>
          <p:nvPr/>
        </p:nvSpPr>
        <p:spPr bwMode="auto">
          <a:xfrm>
            <a:off x="2268538" y="109538"/>
            <a:ext cx="45320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cs-CZ" sz="1800" b="1" dirty="0">
                <a:solidFill>
                  <a:schemeClr val="bg1"/>
                </a:solidFill>
              </a:rPr>
              <a:t>SLAPOV</a:t>
            </a:r>
            <a:r>
              <a:rPr lang="cs-CZ" altLang="cs-CZ" sz="1800" b="1" dirty="0">
                <a:solidFill>
                  <a:schemeClr val="bg1"/>
                </a:solidFill>
              </a:rPr>
              <a:t>É PŮSOBENÍ VE SKUPINĚ M81</a:t>
            </a:r>
          </a:p>
        </p:txBody>
      </p:sp>
      <p:sp>
        <p:nvSpPr>
          <p:cNvPr id="8196" name="Text Box 4"/>
          <p:cNvSpPr txBox="1">
            <a:spLocks noChangeArrowheads="1"/>
          </p:cNvSpPr>
          <p:nvPr/>
        </p:nvSpPr>
        <p:spPr bwMode="auto">
          <a:xfrm>
            <a:off x="323850" y="765175"/>
            <a:ext cx="233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dirty="0">
                <a:solidFill>
                  <a:schemeClr val="bg1"/>
                </a:solidFill>
              </a:rPr>
              <a:t>ROZLOŽENÍ HVĚZD</a:t>
            </a:r>
          </a:p>
        </p:txBody>
      </p:sp>
      <p:sp>
        <p:nvSpPr>
          <p:cNvPr id="8197" name="Text Box 5"/>
          <p:cNvSpPr txBox="1">
            <a:spLocks noChangeArrowheads="1"/>
          </p:cNvSpPr>
          <p:nvPr/>
        </p:nvSpPr>
        <p:spPr bwMode="auto">
          <a:xfrm>
            <a:off x="4716463" y="765175"/>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dirty="0">
                <a:solidFill>
                  <a:schemeClr val="bg1"/>
                </a:solidFill>
              </a:rPr>
              <a:t>ROZLOŽENÍ HI OBLASTÍ NA 21cm</a:t>
            </a:r>
          </a:p>
        </p:txBody>
      </p:sp>
      <p:pic>
        <p:nvPicPr>
          <p:cNvPr id="8198" name="Picture 6" descr="M81-RadOptTidal_lo"/>
          <p:cNvPicPr>
            <a:picLocks noChangeAspect="1" noChangeArrowheads="1"/>
          </p:cNvPicPr>
          <p:nvPr/>
        </p:nvPicPr>
        <p:blipFill>
          <a:blip r:embed="rId2">
            <a:extLst>
              <a:ext uri="{28A0092B-C50C-407E-A947-70E740481C1C}">
                <a14:useLocalDpi xmlns:a14="http://schemas.microsoft.com/office/drawing/2010/main" val="0"/>
              </a:ext>
            </a:extLst>
          </a:blip>
          <a:srcRect l="53511" t="21887" r="4518" b="6354"/>
          <a:stretch>
            <a:fillRect/>
          </a:stretch>
        </p:blipFill>
        <p:spPr bwMode="auto">
          <a:xfrm>
            <a:off x="4716463" y="1196975"/>
            <a:ext cx="4394200" cy="5256213"/>
          </a:xfrm>
          <a:prstGeom prst="rect">
            <a:avLst/>
          </a:prstGeom>
          <a:noFill/>
          <a:extLst>
            <a:ext uri="{909E8E84-426E-40DD-AFC4-6F175D3DCCD1}">
              <a14:hiddenFill xmlns:a14="http://schemas.microsoft.com/office/drawing/2010/main">
                <a:solidFill>
                  <a:srgbClr val="FFFFFF"/>
                </a:solidFill>
              </a14:hiddenFill>
            </a:ext>
          </a:extLst>
        </p:spPr>
      </p:pic>
      <p:sp>
        <p:nvSpPr>
          <p:cNvPr id="8199" name="Text Box 7"/>
          <p:cNvSpPr txBox="1">
            <a:spLocks noChangeArrowheads="1"/>
          </p:cNvSpPr>
          <p:nvPr/>
        </p:nvSpPr>
        <p:spPr bwMode="auto">
          <a:xfrm>
            <a:off x="447675" y="6400800"/>
            <a:ext cx="16898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dirty="0">
                <a:solidFill>
                  <a:schemeClr val="bg1"/>
                </a:solidFill>
              </a:rPr>
              <a:t>Digital </a:t>
            </a:r>
            <a:r>
              <a:rPr lang="cs-CZ" altLang="cs-CZ" sz="1400" dirty="0" err="1">
                <a:solidFill>
                  <a:schemeClr val="bg1"/>
                </a:solidFill>
              </a:rPr>
              <a:t>Sky</a:t>
            </a:r>
            <a:r>
              <a:rPr lang="cs-CZ" altLang="cs-CZ" sz="1400" dirty="0">
                <a:solidFill>
                  <a:schemeClr val="bg1"/>
                </a:solidFill>
              </a:rPr>
              <a:t> </a:t>
            </a:r>
            <a:r>
              <a:rPr lang="cs-CZ" altLang="cs-CZ" sz="1400" dirty="0" err="1">
                <a:solidFill>
                  <a:schemeClr val="bg1"/>
                </a:solidFill>
              </a:rPr>
              <a:t>Survey</a:t>
            </a:r>
            <a:r>
              <a:rPr lang="cs-CZ" altLang="cs-CZ" sz="1400" dirty="0">
                <a:solidFill>
                  <a:schemeClr val="bg1"/>
                </a:solidFill>
              </a:rPr>
              <a:t> </a:t>
            </a:r>
          </a:p>
        </p:txBody>
      </p:sp>
      <p:sp>
        <p:nvSpPr>
          <p:cNvPr id="8200" name="Text Box 8"/>
          <p:cNvSpPr txBox="1">
            <a:spLocks noChangeArrowheads="1"/>
          </p:cNvSpPr>
          <p:nvPr/>
        </p:nvSpPr>
        <p:spPr bwMode="auto">
          <a:xfrm>
            <a:off x="4840288" y="6381750"/>
            <a:ext cx="16482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dirty="0" smtClean="0">
                <a:solidFill>
                  <a:schemeClr val="bg1"/>
                </a:solidFill>
              </a:rPr>
              <a:t>rádiový </a:t>
            </a:r>
            <a:r>
              <a:rPr lang="cs-CZ" altLang="cs-CZ" sz="1400" dirty="0">
                <a:solidFill>
                  <a:schemeClr val="bg1"/>
                </a:solidFill>
              </a:rPr>
              <a:t>obraz VLA</a:t>
            </a:r>
          </a:p>
        </p:txBody>
      </p:sp>
    </p:spTree>
    <p:extLst>
      <p:ext uri="{BB962C8B-B14F-4D97-AF65-F5344CB8AC3E}">
        <p14:creationId xmlns:p14="http://schemas.microsoft.com/office/powerpoint/2010/main" val="255468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UGC%202885%20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4505325" cy="6021387"/>
          </a:xfrm>
          <a:prstGeom prst="rect">
            <a:avLst/>
          </a:prstGeom>
          <a:noFill/>
          <a:extLst>
            <a:ext uri="{909E8E84-426E-40DD-AFC4-6F175D3DCCD1}">
              <a14:hiddenFill xmlns:a14="http://schemas.microsoft.com/office/drawing/2010/main">
                <a:solidFill>
                  <a:srgbClr val="FFFFFF"/>
                </a:solidFill>
              </a14:hiddenFill>
            </a:ext>
          </a:extLst>
        </p:spPr>
      </p:pic>
      <p:pic>
        <p:nvPicPr>
          <p:cNvPr id="53253" name="Picture 5" descr="UGC%202885%20finder%20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115888"/>
            <a:ext cx="4048125" cy="6742112"/>
          </a:xfrm>
          <a:prstGeom prst="rect">
            <a:avLst/>
          </a:prstGeom>
          <a:noFill/>
          <a:extLst>
            <a:ext uri="{909E8E84-426E-40DD-AFC4-6F175D3DCCD1}">
              <a14:hiddenFill xmlns:a14="http://schemas.microsoft.com/office/drawing/2010/main">
                <a:solidFill>
                  <a:srgbClr val="FFFFFF"/>
                </a:solidFill>
              </a14:hiddenFill>
            </a:ext>
          </a:extLst>
        </p:spPr>
      </p:pic>
      <p:sp>
        <p:nvSpPr>
          <p:cNvPr id="53254" name="Text Box 6"/>
          <p:cNvSpPr txBox="1">
            <a:spLocks noChangeArrowheads="1"/>
          </p:cNvSpPr>
          <p:nvPr/>
        </p:nvSpPr>
        <p:spPr bwMode="auto">
          <a:xfrm>
            <a:off x="0" y="0"/>
            <a:ext cx="5076825" cy="83099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36000">
            <a:spAutoFit/>
          </a:bodyPr>
          <a:lstStyle/>
          <a:p>
            <a:r>
              <a:rPr lang="cs-CZ" altLang="cs-CZ" sz="1800" b="1" dirty="0">
                <a:solidFill>
                  <a:schemeClr val="bg1"/>
                </a:solidFill>
              </a:rPr>
              <a:t>UGC 2885: typ </a:t>
            </a:r>
            <a:r>
              <a:rPr lang="cs-CZ" altLang="cs-CZ" sz="1800" b="1" dirty="0" err="1">
                <a:solidFill>
                  <a:schemeClr val="bg1"/>
                </a:solidFill>
              </a:rPr>
              <a:t>Sc</a:t>
            </a:r>
            <a:r>
              <a:rPr lang="cs-CZ" altLang="cs-CZ" sz="1800" b="1" dirty="0">
                <a:solidFill>
                  <a:schemeClr val="bg1"/>
                </a:solidFill>
              </a:rPr>
              <a:t>  Spirální galaxie v Perseovi </a:t>
            </a:r>
          </a:p>
          <a:p>
            <a:r>
              <a:rPr lang="cs-CZ" altLang="cs-CZ" b="1" dirty="0">
                <a:solidFill>
                  <a:schemeClr val="bg1"/>
                </a:solidFill>
              </a:rPr>
              <a:t>RA = 3h 53.5m 2.5s    DEC = +35° 35' 18''  vzdálenost ~ 96  </a:t>
            </a:r>
            <a:r>
              <a:rPr lang="cs-CZ" altLang="cs-CZ" b="1" dirty="0" err="1">
                <a:solidFill>
                  <a:schemeClr val="bg1"/>
                </a:solidFill>
              </a:rPr>
              <a:t>Mpc</a:t>
            </a:r>
            <a:r>
              <a:rPr lang="cs-CZ" altLang="cs-CZ" b="1" dirty="0">
                <a:solidFill>
                  <a:schemeClr val="bg1"/>
                </a:solidFill>
              </a:rPr>
              <a:t>   průměr ~ 250 </a:t>
            </a:r>
            <a:r>
              <a:rPr lang="cs-CZ" altLang="cs-CZ" b="1" dirty="0" err="1">
                <a:solidFill>
                  <a:schemeClr val="bg1"/>
                </a:solidFill>
              </a:rPr>
              <a:t>kpc</a:t>
            </a:r>
            <a:r>
              <a:rPr lang="cs-CZ" altLang="cs-CZ" b="1" dirty="0">
                <a:solidFill>
                  <a:schemeClr val="bg1"/>
                </a:solidFill>
              </a:rPr>
              <a:t> </a:t>
            </a:r>
          </a:p>
          <a:p>
            <a:r>
              <a:rPr lang="cs-CZ" altLang="cs-CZ" b="1" i="1" dirty="0">
                <a:solidFill>
                  <a:schemeClr val="bg1"/>
                </a:solidFill>
              </a:rPr>
              <a:t>m</a:t>
            </a:r>
            <a:r>
              <a:rPr lang="cs-CZ" altLang="cs-CZ" b="1" dirty="0">
                <a:solidFill>
                  <a:schemeClr val="bg1"/>
                </a:solidFill>
              </a:rPr>
              <a:t>  =  +13.5  úhlový rozměr = 5.5'</a:t>
            </a:r>
          </a:p>
          <a:p>
            <a:r>
              <a:rPr lang="cs-CZ" altLang="cs-CZ" b="1" dirty="0">
                <a:solidFill>
                  <a:schemeClr val="bg1"/>
                </a:solidFill>
              </a:rPr>
              <a:t>Hmotnost = 2  x 10</a:t>
            </a:r>
            <a:r>
              <a:rPr lang="cs-CZ" altLang="cs-CZ" b="1" baseline="30000" dirty="0">
                <a:solidFill>
                  <a:schemeClr val="bg1"/>
                </a:solidFill>
              </a:rPr>
              <a:t>12</a:t>
            </a:r>
            <a:r>
              <a:rPr lang="cs-CZ" altLang="cs-CZ" b="1" dirty="0">
                <a:solidFill>
                  <a:schemeClr val="bg1"/>
                </a:solidFill>
              </a:rPr>
              <a:t>  </a:t>
            </a:r>
            <a:r>
              <a:rPr lang="cs-CZ" altLang="cs-CZ" b="1" i="1" dirty="0">
                <a:solidFill>
                  <a:schemeClr val="bg1"/>
                </a:solidFill>
              </a:rPr>
              <a:t>M</a:t>
            </a:r>
            <a:r>
              <a:rPr lang="cs-CZ" altLang="cs-CZ" b="1" dirty="0">
                <a:solidFill>
                  <a:schemeClr val="bg1"/>
                </a:solidFill>
              </a:rPr>
              <a:t>¤    (Milky </a:t>
            </a:r>
            <a:r>
              <a:rPr lang="cs-CZ" altLang="cs-CZ" b="1" dirty="0" err="1">
                <a:solidFill>
                  <a:schemeClr val="bg1"/>
                </a:solidFill>
              </a:rPr>
              <a:t>Way</a:t>
            </a:r>
            <a:r>
              <a:rPr lang="cs-CZ" altLang="cs-CZ" b="1" dirty="0">
                <a:solidFill>
                  <a:schemeClr val="bg1"/>
                </a:solidFill>
              </a:rPr>
              <a:t> = 5  x 10</a:t>
            </a:r>
            <a:r>
              <a:rPr lang="cs-CZ" altLang="cs-CZ" b="1" baseline="30000" dirty="0">
                <a:solidFill>
                  <a:schemeClr val="bg1"/>
                </a:solidFill>
              </a:rPr>
              <a:t>11</a:t>
            </a:r>
            <a:r>
              <a:rPr lang="cs-CZ" altLang="cs-CZ" b="1" dirty="0">
                <a:solidFill>
                  <a:schemeClr val="bg1"/>
                </a:solidFill>
              </a:rPr>
              <a:t> </a:t>
            </a:r>
            <a:r>
              <a:rPr lang="cs-CZ" altLang="cs-CZ" b="1" i="1" dirty="0">
                <a:solidFill>
                  <a:schemeClr val="bg1"/>
                </a:solidFill>
              </a:rPr>
              <a:t>M</a:t>
            </a:r>
            <a:r>
              <a:rPr lang="cs-CZ" altLang="cs-CZ" b="1" dirty="0">
                <a:solidFill>
                  <a:schemeClr val="bg1"/>
                </a:solidFill>
              </a:rPr>
              <a:t>¤ )   z = 5,800 km/sec</a:t>
            </a:r>
          </a:p>
        </p:txBody>
      </p:sp>
    </p:spTree>
    <p:extLst>
      <p:ext uri="{BB962C8B-B14F-4D97-AF65-F5344CB8AC3E}">
        <p14:creationId xmlns:p14="http://schemas.microsoft.com/office/powerpoint/2010/main" val="134075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descr="L:\Aldebaran\Struktury\3_Klasifikace_galaxii\1280px-The_Hubble_Sequence_throughout_the_Universe's_history.jpg"/>
          <p:cNvPicPr>
            <a:picLocks noChangeAspect="1" noChangeArrowheads="1"/>
          </p:cNvPicPr>
          <p:nvPr/>
        </p:nvPicPr>
        <p:blipFill rotWithShape="1">
          <a:blip r:embed="rId2">
            <a:extLst>
              <a:ext uri="{28A0092B-C50C-407E-A947-70E740481C1C}">
                <a14:useLocalDpi xmlns:a14="http://schemas.microsoft.com/office/drawing/2010/main" val="0"/>
              </a:ext>
            </a:extLst>
          </a:blip>
          <a:srcRect t="9309" b="9142"/>
          <a:stretch/>
        </p:blipFill>
        <p:spPr bwMode="auto">
          <a:xfrm>
            <a:off x="-3020" y="369332"/>
            <a:ext cx="9144000" cy="3640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16025" y="4077072"/>
            <a:ext cx="8748463" cy="2677656"/>
          </a:xfrm>
          <a:prstGeom prst="rect">
            <a:avLst/>
          </a:prstGeom>
          <a:noFill/>
        </p:spPr>
        <p:txBody>
          <a:bodyPr wrap="square" rtlCol="0">
            <a:spAutoFit/>
          </a:bodyPr>
          <a:lstStyle/>
          <a:p>
            <a:r>
              <a:rPr lang="en-US" sz="1400" dirty="0">
                <a:solidFill>
                  <a:schemeClr val="bg1"/>
                </a:solidFill>
              </a:rPr>
              <a:t>This image shows "slices" of the Universe at different times throughout its history (present day, and at 4 and 11 billion years ago). Each slice goes further back in time, showing how galaxies of each type appear. The shape is that of the Hubble tuning fork diagram, which describes and separates galaxies according to their morphology into spiral (S), elliptical (E), and lenticular (S0) galaxies. On the left of this diagram are the </a:t>
            </a:r>
            <a:r>
              <a:rPr lang="en-US" sz="1400" dirty="0" err="1">
                <a:solidFill>
                  <a:schemeClr val="bg1"/>
                </a:solidFill>
              </a:rPr>
              <a:t>ellipticals</a:t>
            </a:r>
            <a:r>
              <a:rPr lang="en-US" sz="1400" dirty="0">
                <a:solidFill>
                  <a:schemeClr val="bg1"/>
                </a:solidFill>
              </a:rPr>
              <a:t>, with lenticulars in the middle, and the spirals branching out on the right side. The spirals on the bottom branch have bars cutting through their </a:t>
            </a:r>
            <a:r>
              <a:rPr lang="en-US" sz="1400" dirty="0" err="1">
                <a:solidFill>
                  <a:schemeClr val="bg1"/>
                </a:solidFill>
              </a:rPr>
              <a:t>centres</a:t>
            </a:r>
            <a:r>
              <a:rPr lang="en-US" sz="1400" dirty="0">
                <a:solidFill>
                  <a:schemeClr val="bg1"/>
                </a:solidFill>
              </a:rPr>
              <a:t>.</a:t>
            </a:r>
          </a:p>
          <a:p>
            <a:r>
              <a:rPr lang="en-US" sz="1400" dirty="0" smtClean="0">
                <a:solidFill>
                  <a:schemeClr val="bg1"/>
                </a:solidFill>
              </a:rPr>
              <a:t>The </a:t>
            </a:r>
            <a:r>
              <a:rPr lang="en-US" sz="1400" dirty="0">
                <a:solidFill>
                  <a:schemeClr val="bg1"/>
                </a:solidFill>
              </a:rPr>
              <a:t>galaxies in the "4 billion years" and "11 billion years" slides are all taken from CANDELS data. The present-day Universe shows big, fully formed and intricate galaxy shapes. As we go further back in time, they become smaller and less mature, as these galaxies are still in the process of forming. As far back as 11 billion years, it becomes difficult to distinguish between the different types visually, but this new study has found the sequence to be in place at these times.</a:t>
            </a:r>
          </a:p>
          <a:p>
            <a:r>
              <a:rPr lang="en-US" sz="1400" dirty="0" smtClean="0">
                <a:solidFill>
                  <a:schemeClr val="bg1"/>
                </a:solidFill>
                <a:hlinkClick r:id="rId3"/>
              </a:rPr>
              <a:t>https</a:t>
            </a:r>
            <a:r>
              <a:rPr lang="en-US" sz="1400" dirty="0">
                <a:solidFill>
                  <a:schemeClr val="bg1"/>
                </a:solidFill>
                <a:hlinkClick r:id="rId3"/>
              </a:rPr>
              <a:t>://www.spacetelescope.org/images/heic1315e</a:t>
            </a:r>
            <a:r>
              <a:rPr lang="en-US" sz="1400" dirty="0" smtClean="0">
                <a:solidFill>
                  <a:schemeClr val="bg1"/>
                </a:solidFill>
                <a:hlinkClick r:id="rId3"/>
              </a:rPr>
              <a:t>/</a:t>
            </a:r>
            <a:endParaRPr lang="en-US" sz="1400" dirty="0">
              <a:solidFill>
                <a:schemeClr val="bg1"/>
              </a:solidFill>
            </a:endParaRPr>
          </a:p>
        </p:txBody>
      </p:sp>
      <p:sp>
        <p:nvSpPr>
          <p:cNvPr id="4" name="TextovéPole 3"/>
          <p:cNvSpPr txBox="1"/>
          <p:nvPr/>
        </p:nvSpPr>
        <p:spPr>
          <a:xfrm>
            <a:off x="0" y="0"/>
            <a:ext cx="9177512" cy="369332"/>
          </a:xfrm>
          <a:prstGeom prst="rect">
            <a:avLst/>
          </a:prstGeom>
          <a:noFill/>
        </p:spPr>
        <p:txBody>
          <a:bodyPr wrap="none" rtlCol="0">
            <a:spAutoFit/>
          </a:bodyPr>
          <a:lstStyle/>
          <a:p>
            <a:r>
              <a:rPr lang="en-US" sz="1800" b="1" dirty="0">
                <a:solidFill>
                  <a:schemeClr val="bg1"/>
                </a:solidFill>
              </a:rPr>
              <a:t>CANDELS galaxies reveal the Hubble Sequence throughout the Universe's history</a:t>
            </a:r>
            <a:endParaRPr lang="cs-CZ" sz="1800" b="1" dirty="0">
              <a:solidFill>
                <a:schemeClr val="bg1"/>
              </a:solidFill>
            </a:endParaRPr>
          </a:p>
        </p:txBody>
      </p:sp>
    </p:spTree>
    <p:extLst>
      <p:ext uri="{BB962C8B-B14F-4D97-AF65-F5344CB8AC3E}">
        <p14:creationId xmlns:p14="http://schemas.microsoft.com/office/powerpoint/2010/main" val="89586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603567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a:r>
              <a:rPr lang="cs-CZ" altLang="cs-CZ" dirty="0" err="1"/>
              <a:t>The</a:t>
            </a:r>
            <a:r>
              <a:rPr lang="cs-CZ" altLang="cs-CZ" dirty="0"/>
              <a:t> </a:t>
            </a:r>
            <a:r>
              <a:rPr lang="cs-CZ" altLang="cs-CZ" b="1" dirty="0"/>
              <a:t>General </a:t>
            </a:r>
            <a:r>
              <a:rPr lang="cs-CZ" altLang="cs-CZ" b="1" dirty="0" err="1"/>
              <a:t>Catalogue</a:t>
            </a:r>
            <a:r>
              <a:rPr lang="cs-CZ" altLang="cs-CZ" b="1" dirty="0"/>
              <a:t> </a:t>
            </a:r>
            <a:r>
              <a:rPr lang="cs-CZ" altLang="cs-CZ" b="1" dirty="0" err="1"/>
              <a:t>of</a:t>
            </a:r>
            <a:r>
              <a:rPr lang="cs-CZ" altLang="cs-CZ" b="1" dirty="0"/>
              <a:t> </a:t>
            </a:r>
            <a:r>
              <a:rPr lang="cs-CZ" altLang="cs-CZ" b="1" dirty="0" err="1"/>
              <a:t>Nebulae</a:t>
            </a:r>
            <a:r>
              <a:rPr lang="cs-CZ" altLang="cs-CZ" b="1" dirty="0"/>
              <a:t> and </a:t>
            </a:r>
            <a:r>
              <a:rPr lang="cs-CZ" altLang="cs-CZ" b="1" dirty="0" err="1"/>
              <a:t>Clusters</a:t>
            </a:r>
            <a:r>
              <a:rPr lang="cs-CZ" altLang="cs-CZ" dirty="0"/>
              <a:t> byl vydán v r.1864 Johnem </a:t>
            </a:r>
            <a:r>
              <a:rPr lang="cs-CZ" altLang="cs-CZ" dirty="0" err="1"/>
              <a:t>Herschelem</a:t>
            </a:r>
            <a:r>
              <a:rPr lang="cs-CZ" altLang="cs-CZ" dirty="0"/>
              <a:t>. Spolu s dalšími pozorováními se později stal základem pro </a:t>
            </a:r>
            <a:r>
              <a:rPr lang="cs-CZ" altLang="cs-CZ" dirty="0" err="1"/>
              <a:t>the</a:t>
            </a:r>
            <a:r>
              <a:rPr lang="cs-CZ" altLang="cs-CZ" dirty="0"/>
              <a:t> New General </a:t>
            </a:r>
            <a:r>
              <a:rPr lang="cs-CZ" altLang="cs-CZ" dirty="0" err="1"/>
              <a:t>Catalogue</a:t>
            </a:r>
            <a:r>
              <a:rPr lang="cs-CZ" altLang="cs-CZ" dirty="0"/>
              <a:t> vydaný v </a:t>
            </a:r>
            <a:r>
              <a:rPr lang="cs-CZ" altLang="cs-CZ" dirty="0" smtClean="0"/>
              <a:t>80. </a:t>
            </a:r>
            <a:r>
              <a:rPr lang="cs-CZ" altLang="cs-CZ" dirty="0"/>
              <a:t>letech J. L. E. </a:t>
            </a:r>
            <a:r>
              <a:rPr lang="cs-CZ" altLang="cs-CZ" dirty="0" err="1"/>
              <a:t>Dreyerem</a:t>
            </a:r>
            <a:r>
              <a:rPr lang="cs-CZ" altLang="cs-CZ" dirty="0"/>
              <a:t>. </a:t>
            </a:r>
            <a:r>
              <a:rPr lang="cs-CZ" altLang="cs-CZ" dirty="0" err="1"/>
              <a:t>The</a:t>
            </a:r>
            <a:r>
              <a:rPr lang="cs-CZ" altLang="cs-CZ" dirty="0"/>
              <a:t> </a:t>
            </a:r>
            <a:r>
              <a:rPr lang="cs-CZ" altLang="cs-CZ" i="1" dirty="0"/>
              <a:t>GC</a:t>
            </a:r>
            <a:r>
              <a:rPr lang="cs-CZ" altLang="cs-CZ" dirty="0"/>
              <a:t> </a:t>
            </a:r>
            <a:r>
              <a:rPr lang="cs-CZ" altLang="cs-CZ" dirty="0" err="1"/>
              <a:t>catalogued</a:t>
            </a:r>
            <a:r>
              <a:rPr lang="cs-CZ" altLang="cs-CZ" dirty="0"/>
              <a:t> </a:t>
            </a:r>
            <a:r>
              <a:rPr lang="cs-CZ" altLang="cs-CZ" dirty="0" err="1"/>
              <a:t>nebulae</a:t>
            </a:r>
            <a:r>
              <a:rPr lang="cs-CZ" altLang="cs-CZ" dirty="0"/>
              <a:t>, obsahoval 5,000 objektů, z nichž polovinu napozoroval William </a:t>
            </a:r>
            <a:r>
              <a:rPr lang="cs-CZ" altLang="cs-CZ" dirty="0" err="1"/>
              <a:t>Herschel</a:t>
            </a:r>
            <a:r>
              <a:rPr lang="cs-CZ" altLang="cs-CZ" dirty="0"/>
              <a:t> a druhou polovinu </a:t>
            </a:r>
            <a:r>
              <a:rPr lang="cs-CZ" altLang="cs-CZ" dirty="0" smtClean="0"/>
              <a:t>John </a:t>
            </a:r>
            <a:r>
              <a:rPr lang="cs-CZ" altLang="cs-CZ" dirty="0" err="1" smtClean="0"/>
              <a:t>Herschel</a:t>
            </a:r>
            <a:r>
              <a:rPr lang="cs-CZ" altLang="cs-CZ" dirty="0" smtClean="0"/>
              <a:t>. </a:t>
            </a:r>
            <a:r>
              <a:rPr lang="cs-CZ" altLang="cs-CZ" dirty="0"/>
              <a:t>Později byla tato práce doplněna a vydána po Johnově smrti pod názvem </a:t>
            </a:r>
            <a:r>
              <a:rPr lang="cs-CZ" altLang="cs-CZ" dirty="0" err="1"/>
              <a:t>the</a:t>
            </a:r>
            <a:r>
              <a:rPr lang="cs-CZ" altLang="cs-CZ" dirty="0"/>
              <a:t> </a:t>
            </a:r>
            <a:r>
              <a:rPr lang="cs-CZ" altLang="cs-CZ" i="1" dirty="0"/>
              <a:t>General </a:t>
            </a:r>
            <a:r>
              <a:rPr lang="cs-CZ" altLang="cs-CZ" i="1" dirty="0" err="1"/>
              <a:t>Catalogue</a:t>
            </a:r>
            <a:r>
              <a:rPr lang="cs-CZ" altLang="cs-CZ" i="1" dirty="0"/>
              <a:t> </a:t>
            </a:r>
            <a:r>
              <a:rPr lang="cs-CZ" altLang="cs-CZ" i="1" dirty="0" err="1"/>
              <a:t>of</a:t>
            </a:r>
            <a:r>
              <a:rPr lang="cs-CZ" altLang="cs-CZ" i="1" dirty="0"/>
              <a:t> 10,300 </a:t>
            </a:r>
            <a:r>
              <a:rPr lang="cs-CZ" altLang="cs-CZ" i="1" dirty="0" err="1"/>
              <a:t>Multiple</a:t>
            </a:r>
            <a:r>
              <a:rPr lang="cs-CZ" altLang="cs-CZ" i="1" dirty="0"/>
              <a:t> and Double </a:t>
            </a:r>
            <a:r>
              <a:rPr lang="cs-CZ" altLang="cs-CZ" i="1" dirty="0" err="1"/>
              <a:t>Stars</a:t>
            </a:r>
            <a:r>
              <a:rPr lang="cs-CZ" altLang="cs-CZ" dirty="0"/>
              <a:t>.</a:t>
            </a:r>
          </a:p>
        </p:txBody>
      </p:sp>
      <p:pic>
        <p:nvPicPr>
          <p:cNvPr id="18435" name="Picture 6" descr="Herschel_20ft_-03"/>
          <p:cNvPicPr>
            <a:picLocks noChangeAspect="1" noChangeArrowheads="1"/>
          </p:cNvPicPr>
          <p:nvPr/>
        </p:nvPicPr>
        <p:blipFill>
          <a:blip r:embed="rId2">
            <a:extLst>
              <a:ext uri="{28A0092B-C50C-407E-A947-70E740481C1C}">
                <a14:useLocalDpi xmlns:a14="http://schemas.microsoft.com/office/drawing/2010/main" val="0"/>
              </a:ext>
            </a:extLst>
          </a:blip>
          <a:srcRect r="2730"/>
          <a:stretch>
            <a:fillRect/>
          </a:stretch>
        </p:blipFill>
        <p:spPr bwMode="auto">
          <a:xfrm>
            <a:off x="5189538" y="0"/>
            <a:ext cx="3954462"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kid_hersch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5146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descr="telhersch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270033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3"/>
          <p:cNvSpPr txBox="1">
            <a:spLocks noChangeArrowheads="1"/>
          </p:cNvSpPr>
          <p:nvPr/>
        </p:nvSpPr>
        <p:spPr bwMode="auto">
          <a:xfrm>
            <a:off x="2555875" y="2060575"/>
            <a:ext cx="2663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cs-CZ" altLang="cs-CZ"/>
              <a:t>Velká mlhovina v Orionu na tisku </a:t>
            </a:r>
            <a:r>
              <a:rPr lang="cs-CZ" altLang="cs-CZ" b="1">
                <a:solidFill>
                  <a:srgbClr val="FF0066"/>
                </a:solidFill>
              </a:rPr>
              <a:t>Johna Herschela</a:t>
            </a:r>
            <a:r>
              <a:rPr lang="cs-CZ" altLang="cs-CZ"/>
              <a:t> vytvořená 18 palcovým dalekohledem v  Cape Town ve 30. letech 19. století.</a:t>
            </a:r>
          </a:p>
        </p:txBody>
      </p:sp>
      <p:pic>
        <p:nvPicPr>
          <p:cNvPr id="18439" name="Picture 15" descr="John Herschel's drawing of the Orion Nebula "/>
          <p:cNvPicPr>
            <a:picLocks noChangeAspect="1" noChangeArrowheads="1"/>
          </p:cNvPicPr>
          <p:nvPr/>
        </p:nvPicPr>
        <p:blipFill>
          <a:blip r:embed="rId5">
            <a:lum bright="18000"/>
            <a:extLst>
              <a:ext uri="{28A0092B-C50C-407E-A947-70E740481C1C}">
                <a14:useLocalDpi xmlns:a14="http://schemas.microsoft.com/office/drawing/2010/main" val="0"/>
              </a:ext>
            </a:extLst>
          </a:blip>
          <a:srcRect l="21242" t="23973" r="20299" b="25836"/>
          <a:stretch>
            <a:fillRect/>
          </a:stretch>
        </p:blipFill>
        <p:spPr bwMode="auto">
          <a:xfrm>
            <a:off x="2536825" y="0"/>
            <a:ext cx="27320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7" descr="Hershel's diagram"/>
          <p:cNvPicPr>
            <a:picLocks noChangeAspect="1" noChangeArrowheads="1"/>
          </p:cNvPicPr>
          <p:nvPr/>
        </p:nvPicPr>
        <p:blipFill>
          <a:blip r:embed="rId6">
            <a:lum bright="-12000" contrast="12000"/>
            <a:extLst>
              <a:ext uri="{28A0092B-C50C-407E-A947-70E740481C1C}">
                <a14:useLocalDpi xmlns:a14="http://schemas.microsoft.com/office/drawing/2010/main" val="0"/>
              </a:ext>
            </a:extLst>
          </a:blip>
          <a:srcRect/>
          <a:stretch>
            <a:fillRect/>
          </a:stretch>
        </p:blipFill>
        <p:spPr bwMode="auto">
          <a:xfrm>
            <a:off x="2727325" y="2852738"/>
            <a:ext cx="24987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18"/>
          <p:cNvSpPr txBox="1">
            <a:spLocks noChangeArrowheads="1"/>
          </p:cNvSpPr>
          <p:nvPr/>
        </p:nvSpPr>
        <p:spPr bwMode="auto">
          <a:xfrm>
            <a:off x="5148263" y="5675313"/>
            <a:ext cx="9858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cs-CZ" altLang="cs-CZ"/>
              <a:t>Eta Carinae</a:t>
            </a:r>
          </a:p>
        </p:txBody>
      </p:sp>
    </p:spTree>
    <p:extLst>
      <p:ext uri="{BB962C8B-B14F-4D97-AF65-F5344CB8AC3E}">
        <p14:creationId xmlns:p14="http://schemas.microsoft.com/office/powerpoint/2010/main" val="42058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3" descr="ssc2006-08a_medium"/>
          <p:cNvPicPr>
            <a:picLocks noChangeAspect="1" noChangeArrowheads="1"/>
          </p:cNvPicPr>
          <p:nvPr/>
        </p:nvPicPr>
        <p:blipFill>
          <a:blip r:embed="rId4">
            <a:extLst>
              <a:ext uri="{28A0092B-C50C-407E-A947-70E740481C1C}">
                <a14:useLocalDpi xmlns:a14="http://schemas.microsoft.com/office/drawing/2010/main" val="0"/>
              </a:ext>
            </a:extLst>
          </a:blip>
          <a:srcRect l="5667" t="5888" r="5499" b="5074"/>
          <a:stretch>
            <a:fillRect/>
          </a:stretch>
        </p:blipFill>
        <p:spPr bwMode="auto">
          <a:xfrm>
            <a:off x="3063875" y="0"/>
            <a:ext cx="6080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p:cNvSpPr txBox="1">
            <a:spLocks noChangeArrowheads="1"/>
          </p:cNvSpPr>
          <p:nvPr/>
        </p:nvSpPr>
        <p:spPr bwMode="auto">
          <a:xfrm>
            <a:off x="0" y="4784725"/>
            <a:ext cx="3059113"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000">
                <a:solidFill>
                  <a:schemeClr val="bg1"/>
                </a:solidFill>
              </a:rPr>
              <a:t>Skupina byla rozpoznána E. M. Stephanem v roce 1877. Stephanův kvintet byl popisován jako příklad kompaktní skupiny pěti galaxií. Jsou zde  galaxie spirální, spirální s příčkou a eliptická, které byly všechny pozměněny vzájemným působením.</a:t>
            </a:r>
          </a:p>
          <a:p>
            <a:pPr eaLnBrk="1" hangingPunct="1">
              <a:spcBef>
                <a:spcPct val="0"/>
              </a:spcBef>
              <a:buFontTx/>
              <a:buNone/>
            </a:pPr>
            <a:r>
              <a:rPr lang="cs-CZ" altLang="cs-CZ" sz="1000">
                <a:solidFill>
                  <a:schemeClr val="bg1"/>
                </a:solidFill>
              </a:rPr>
              <a:t>NGC 7319, 7318A, 7318B a 7317 jsou vzdáleny 300 milionů l.y. Největší NGC 7320 je</a:t>
            </a:r>
            <a:r>
              <a:rPr lang="cs-CZ" altLang="cs-CZ" sz="1000" u="sng">
                <a:solidFill>
                  <a:schemeClr val="bg1"/>
                </a:solidFill>
              </a:rPr>
              <a:t> </a:t>
            </a:r>
            <a:r>
              <a:rPr lang="cs-CZ" altLang="cs-CZ" sz="1000">
                <a:solidFill>
                  <a:schemeClr val="bg1"/>
                </a:solidFill>
              </a:rPr>
              <a:t>nejspíše mnohem blíže – jen 40 milionů l.y., a pouze se promítá do stejného místa oblohy. Jsou zde ale i stopy mezigalaktické látky mezi NGC 7320 a zbylými čtyřmi galaxiemi. Možná červený posuv vůbec nesouvisí s kosmologickým pohybem celé galaxie. </a:t>
            </a:r>
            <a:r>
              <a:rPr lang="cs-CZ" altLang="cs-CZ" sz="1000">
                <a:solidFill>
                  <a:schemeClr val="bg1"/>
                </a:solidFill>
                <a:hlinkClick r:id="rId5"/>
              </a:rPr>
              <a:t>https://arxiv.org/abs/astro-ph/9802328</a:t>
            </a:r>
            <a:endParaRPr lang="cs-CZ" altLang="cs-CZ" sz="1000">
              <a:solidFill>
                <a:schemeClr val="bg1"/>
              </a:solidFill>
            </a:endParaRPr>
          </a:p>
        </p:txBody>
      </p:sp>
      <p:sp>
        <p:nvSpPr>
          <p:cNvPr id="6148" name="Text Box 6"/>
          <p:cNvSpPr txBox="1">
            <a:spLocks noChangeArrowheads="1"/>
          </p:cNvSpPr>
          <p:nvPr/>
        </p:nvSpPr>
        <p:spPr bwMode="auto">
          <a:xfrm>
            <a:off x="179388" y="34925"/>
            <a:ext cx="26590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chemeClr val="bg1"/>
                </a:solidFill>
              </a:rPr>
              <a:t>STEPHANŮV KVINTET</a:t>
            </a:r>
          </a:p>
        </p:txBody>
      </p:sp>
      <p:pic>
        <p:nvPicPr>
          <p:cNvPr id="6149" name="Picture 7" descr="F:\Astronomy\galaxy\SQ-HST-Subaru-L.jpg"/>
          <p:cNvPicPr>
            <a:picLocks noChangeAspect="1" noChangeArrowheads="1"/>
          </p:cNvPicPr>
          <p:nvPr/>
        </p:nvPicPr>
        <p:blipFill>
          <a:blip r:embed="rId6">
            <a:extLst>
              <a:ext uri="{28A0092B-C50C-407E-A947-70E740481C1C}">
                <a14:useLocalDpi xmlns:a14="http://schemas.microsoft.com/office/drawing/2010/main" val="0"/>
              </a:ext>
            </a:extLst>
          </a:blip>
          <a:srcRect b="19540"/>
          <a:stretch>
            <a:fillRect/>
          </a:stretch>
        </p:blipFill>
        <p:spPr bwMode="auto">
          <a:xfrm>
            <a:off x="0" y="336550"/>
            <a:ext cx="305911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ovéPole 1"/>
          <p:cNvSpPr txBox="1">
            <a:spLocks noChangeArrowheads="1"/>
          </p:cNvSpPr>
          <p:nvPr/>
        </p:nvSpPr>
        <p:spPr bwMode="auto">
          <a:xfrm rot="-2848105">
            <a:off x="56356" y="665957"/>
            <a:ext cx="879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000" b="1">
                <a:solidFill>
                  <a:schemeClr val="bg1"/>
                </a:solidFill>
              </a:rPr>
              <a:t>NGC 7320C</a:t>
            </a:r>
          </a:p>
        </p:txBody>
      </p:sp>
      <p:sp>
        <p:nvSpPr>
          <p:cNvPr id="6151" name="TextovéPole 9"/>
          <p:cNvSpPr txBox="1">
            <a:spLocks noChangeArrowheads="1"/>
          </p:cNvSpPr>
          <p:nvPr/>
        </p:nvSpPr>
        <p:spPr bwMode="auto">
          <a:xfrm rot="-2848105">
            <a:off x="1511301" y="1049337"/>
            <a:ext cx="881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000" b="1">
                <a:solidFill>
                  <a:schemeClr val="bg1"/>
                </a:solidFill>
              </a:rPr>
              <a:t>NGC 7318B</a:t>
            </a:r>
          </a:p>
        </p:txBody>
      </p:sp>
      <p:sp>
        <p:nvSpPr>
          <p:cNvPr id="6152" name="TextovéPole 10"/>
          <p:cNvSpPr txBox="1">
            <a:spLocks noChangeArrowheads="1"/>
          </p:cNvSpPr>
          <p:nvPr/>
        </p:nvSpPr>
        <p:spPr bwMode="auto">
          <a:xfrm rot="-2848105">
            <a:off x="1223169" y="843757"/>
            <a:ext cx="787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000" b="1">
                <a:solidFill>
                  <a:schemeClr val="bg1"/>
                </a:solidFill>
              </a:rPr>
              <a:t>NGC 7319</a:t>
            </a:r>
          </a:p>
        </p:txBody>
      </p:sp>
      <p:sp>
        <p:nvSpPr>
          <p:cNvPr id="6153" name="TextovéPole 11"/>
          <p:cNvSpPr txBox="1">
            <a:spLocks noChangeArrowheads="1"/>
          </p:cNvSpPr>
          <p:nvPr/>
        </p:nvSpPr>
        <p:spPr bwMode="auto">
          <a:xfrm rot="-2848105">
            <a:off x="2237582" y="1635918"/>
            <a:ext cx="787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000" b="1">
                <a:solidFill>
                  <a:schemeClr val="bg1"/>
                </a:solidFill>
              </a:rPr>
              <a:t>NGC 7317</a:t>
            </a:r>
          </a:p>
        </p:txBody>
      </p:sp>
      <p:sp>
        <p:nvSpPr>
          <p:cNvPr id="6154" name="TextovéPole 12"/>
          <p:cNvSpPr txBox="1">
            <a:spLocks noChangeArrowheads="1"/>
          </p:cNvSpPr>
          <p:nvPr/>
        </p:nvSpPr>
        <p:spPr bwMode="auto">
          <a:xfrm rot="-2848105">
            <a:off x="1799431" y="1121570"/>
            <a:ext cx="879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000" b="1">
                <a:solidFill>
                  <a:schemeClr val="bg1"/>
                </a:solidFill>
              </a:rPr>
              <a:t>NGC 7318A</a:t>
            </a:r>
          </a:p>
        </p:txBody>
      </p:sp>
      <p:sp>
        <p:nvSpPr>
          <p:cNvPr id="6155" name="TextovéPole 13"/>
          <p:cNvSpPr txBox="1">
            <a:spLocks noChangeArrowheads="1"/>
          </p:cNvSpPr>
          <p:nvPr/>
        </p:nvSpPr>
        <p:spPr bwMode="auto">
          <a:xfrm rot="-2848105">
            <a:off x="718344" y="1940719"/>
            <a:ext cx="787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000" b="1">
                <a:solidFill>
                  <a:schemeClr val="bg1"/>
                </a:solidFill>
              </a:rPr>
              <a:t>NGC 7320</a:t>
            </a:r>
          </a:p>
        </p:txBody>
      </p:sp>
      <p:pic>
        <p:nvPicPr>
          <p:cNvPr id="3" name="2001-22-c-hig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372" y="2437038"/>
            <a:ext cx="3048000" cy="2286000"/>
          </a:xfrm>
          <a:prstGeom prst="rect">
            <a:avLst/>
          </a:prstGeom>
        </p:spPr>
      </p:pic>
    </p:spTree>
    <p:extLst>
      <p:ext uri="{BB962C8B-B14F-4D97-AF65-F5344CB8AC3E}">
        <p14:creationId xmlns:p14="http://schemas.microsoft.com/office/powerpoint/2010/main" val="9113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71438" y="28575"/>
            <a:ext cx="32095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chemeClr val="bg1"/>
                </a:solidFill>
              </a:rPr>
              <a:t>PROLÍNÁNÍ GALAXIÍ</a:t>
            </a:r>
          </a:p>
        </p:txBody>
      </p:sp>
      <p:sp>
        <p:nvSpPr>
          <p:cNvPr id="7172" name="TextovéPole 2"/>
          <p:cNvSpPr txBox="1">
            <a:spLocks noChangeArrowheads="1"/>
          </p:cNvSpPr>
          <p:nvPr/>
        </p:nvSpPr>
        <p:spPr bwMode="auto">
          <a:xfrm>
            <a:off x="-26988" y="5657850"/>
            <a:ext cx="91440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200">
                <a:solidFill>
                  <a:schemeClr val="bg1"/>
                </a:solidFill>
              </a:rPr>
              <a:t>April 24, 2008: Astronomy textbooks typically present galaxies as staid, solitary, and majestic island worlds of glittering stars. </a:t>
            </a:r>
            <a:endParaRPr lang="cs-CZ" altLang="cs-CZ" sz="1200">
              <a:solidFill>
                <a:schemeClr val="bg1"/>
              </a:solidFill>
            </a:endParaRPr>
          </a:p>
          <a:p>
            <a:pPr eaLnBrk="1" hangingPunct="1">
              <a:spcBef>
                <a:spcPct val="0"/>
              </a:spcBef>
              <a:buFontTx/>
              <a:buNone/>
            </a:pPr>
            <a:r>
              <a:rPr lang="en-US" altLang="cs-CZ" sz="1200">
                <a:solidFill>
                  <a:schemeClr val="bg1"/>
                </a:solidFill>
              </a:rPr>
              <a:t>But galaxies have a dynamical side. They have close encounters that sometimes end in grand mergers and overflowing sites of new star birth as the colliding galaxies morph into wondrous new shapes. Today, in celebration of the Hubble Space Telescope's 18th launch anniversary, 59 views of colliding galaxies constitute the largest collection of Hubble images ever released to the public. This new Hubble atlas dramatically illustrates how galaxy collisions produce a remarkable variety of intricate structures in never-before-seen detail.</a:t>
            </a:r>
            <a:r>
              <a:rPr lang="cs-CZ" altLang="cs-CZ" sz="1200">
                <a:solidFill>
                  <a:schemeClr val="bg1"/>
                </a:solidFill>
              </a:rPr>
              <a:t> </a:t>
            </a:r>
            <a:r>
              <a:rPr lang="cs-CZ" altLang="cs-CZ" sz="1200">
                <a:solidFill>
                  <a:schemeClr val="bg1"/>
                </a:solidFill>
                <a:hlinkClick r:id="rId4"/>
              </a:rPr>
              <a:t>http://svs.gsfc.nasa.gov/30686</a:t>
            </a:r>
            <a:endParaRPr lang="cs-CZ" altLang="cs-CZ" sz="1200">
              <a:solidFill>
                <a:schemeClr val="bg1"/>
              </a:solidFill>
            </a:endParaRPr>
          </a:p>
        </p:txBody>
      </p:sp>
      <p:pic>
        <p:nvPicPr>
          <p:cNvPr id="5" name="gc_sim_vs_ob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27" y="514350"/>
            <a:ext cx="9144000" cy="5143500"/>
          </a:xfrm>
          <a:prstGeom prst="rect">
            <a:avLst/>
          </a:prstGeom>
        </p:spPr>
      </p:pic>
    </p:spTree>
    <p:extLst>
      <p:ext uri="{BB962C8B-B14F-4D97-AF65-F5344CB8AC3E}">
        <p14:creationId xmlns:p14="http://schemas.microsoft.com/office/powerpoint/2010/main" val="232342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MilkyWayFor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0648"/>
            <a:ext cx="9144000" cy="5143500"/>
          </a:xfrm>
          <a:prstGeom prst="rect">
            <a:avLst/>
          </a:prstGeom>
        </p:spPr>
      </p:pic>
      <p:sp>
        <p:nvSpPr>
          <p:cNvPr id="3" name="TextovéPole 2"/>
          <p:cNvSpPr txBox="1"/>
          <p:nvPr/>
        </p:nvSpPr>
        <p:spPr>
          <a:xfrm>
            <a:off x="556445" y="5589240"/>
            <a:ext cx="8031109" cy="738664"/>
          </a:xfrm>
          <a:prstGeom prst="rect">
            <a:avLst/>
          </a:prstGeom>
          <a:noFill/>
        </p:spPr>
        <p:txBody>
          <a:bodyPr wrap="none" rtlCol="0">
            <a:spAutoFit/>
          </a:bodyPr>
          <a:lstStyle/>
          <a:p>
            <a:pPr algn="ctr"/>
            <a:r>
              <a:rPr lang="cs-CZ" sz="1400" dirty="0">
                <a:solidFill>
                  <a:schemeClr val="bg1"/>
                </a:solidFill>
              </a:rPr>
              <a:t>Vývoj růstu velké galaxie podobné naší Mléčné dráze z drobných galaxií simulovaný </a:t>
            </a:r>
          </a:p>
          <a:p>
            <a:pPr algn="ctr"/>
            <a:r>
              <a:rPr lang="cs-CZ" sz="1400" dirty="0">
                <a:solidFill>
                  <a:schemeClr val="bg1"/>
                </a:solidFill>
              </a:rPr>
              <a:t>na superpočítači ve </a:t>
            </a:r>
            <a:r>
              <a:rPr lang="cs-CZ" sz="1400" dirty="0" err="1">
                <a:solidFill>
                  <a:schemeClr val="bg1"/>
                </a:solidFill>
              </a:rPr>
              <a:t>Swiss</a:t>
            </a:r>
            <a:r>
              <a:rPr lang="cs-CZ" sz="1400" dirty="0">
                <a:solidFill>
                  <a:schemeClr val="bg1"/>
                </a:solidFill>
              </a:rPr>
              <a:t> </a:t>
            </a:r>
            <a:r>
              <a:rPr lang="cs-CZ" sz="1400" dirty="0" err="1">
                <a:solidFill>
                  <a:schemeClr val="bg1"/>
                </a:solidFill>
              </a:rPr>
              <a:t>National</a:t>
            </a:r>
            <a:r>
              <a:rPr lang="cs-CZ" sz="1400" dirty="0">
                <a:solidFill>
                  <a:schemeClr val="bg1"/>
                </a:solidFill>
              </a:rPr>
              <a:t> </a:t>
            </a:r>
            <a:r>
              <a:rPr lang="cs-CZ" sz="1400" dirty="0" err="1">
                <a:solidFill>
                  <a:schemeClr val="bg1"/>
                </a:solidFill>
              </a:rPr>
              <a:t>Supercomputing</a:t>
            </a:r>
            <a:r>
              <a:rPr lang="cs-CZ" sz="1400" dirty="0">
                <a:solidFill>
                  <a:schemeClr val="bg1"/>
                </a:solidFill>
              </a:rPr>
              <a:t> Center (CSCS).</a:t>
            </a:r>
          </a:p>
          <a:p>
            <a:pPr algn="ctr"/>
            <a:r>
              <a:rPr lang="cs-CZ" sz="1400" dirty="0">
                <a:solidFill>
                  <a:schemeClr val="bg1"/>
                </a:solidFill>
                <a:hlinkClick r:id="rId5"/>
              </a:rPr>
              <a:t>http://www.hpc-ch.org/first-realistic-simulation-of-the-formation-of-the-milky-way-computed-at-cscs</a:t>
            </a:r>
            <a:r>
              <a:rPr lang="cs-CZ" sz="1400" dirty="0" smtClean="0">
                <a:solidFill>
                  <a:schemeClr val="bg1"/>
                </a:solidFill>
                <a:hlinkClick r:id="rId5"/>
              </a:rPr>
              <a:t>/</a:t>
            </a:r>
            <a:r>
              <a:rPr lang="cs-CZ" sz="1400" dirty="0" smtClean="0">
                <a:solidFill>
                  <a:schemeClr val="bg1"/>
                </a:solidFill>
              </a:rPr>
              <a:t> </a:t>
            </a:r>
            <a:endParaRPr lang="cs-CZ" sz="1400" dirty="0">
              <a:solidFill>
                <a:schemeClr val="bg1"/>
              </a:solidFill>
            </a:endParaRPr>
          </a:p>
        </p:txBody>
      </p:sp>
    </p:spTree>
    <p:extLst>
      <p:ext uri="{BB962C8B-B14F-4D97-AF65-F5344CB8AC3E}">
        <p14:creationId xmlns:p14="http://schemas.microsoft.com/office/powerpoint/2010/main" val="321987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3844925"/>
            <a:ext cx="9144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r>
              <a:rPr lang="cs-CZ" altLang="cs-CZ"/>
              <a:t>The </a:t>
            </a:r>
            <a:r>
              <a:rPr lang="cs-CZ" altLang="cs-CZ" b="1"/>
              <a:t>New General Catalogue</a:t>
            </a:r>
            <a:r>
              <a:rPr lang="cs-CZ" altLang="cs-CZ"/>
              <a:t> (</a:t>
            </a:r>
            <a:r>
              <a:rPr lang="cs-CZ" altLang="cs-CZ" b="1"/>
              <a:t>NGC</a:t>
            </a:r>
            <a:r>
              <a:rPr lang="cs-CZ" altLang="cs-CZ"/>
              <a:t>) is the best-known catalogue of deep sky objects in amateur astronomy. It contains nearly 8,000 objects, known as the </a:t>
            </a:r>
            <a:r>
              <a:rPr lang="cs-CZ" altLang="cs-CZ" b="1"/>
              <a:t>NGC objects</a:t>
            </a:r>
            <a:r>
              <a:rPr lang="cs-CZ" altLang="cs-CZ"/>
              <a:t>. The NGC is one of the largest comprehensive catalogues, as it includes all types of deep sky objects (not specialised to just galaxies for instance).</a:t>
            </a:r>
          </a:p>
          <a:p>
            <a:r>
              <a:rPr lang="cs-CZ" altLang="cs-CZ"/>
              <a:t>The catalogue was compiled in the 1880s by J. L. E. Dreyer using observations mostly from William Herschel, and then subsequently expanded with two Index Catalogues (IC I &amp; IC II), adding nearly 5,000 objects.</a:t>
            </a:r>
          </a:p>
          <a:p>
            <a:r>
              <a:rPr lang="cs-CZ" altLang="cs-CZ"/>
              <a:t>Objects in the southern hemisphere sky are somewhat less thoroughly catalogued, but many were observed by John Herschel. The NGC contained many errors which have for the most part been eliminated by The NGC/IC Project www.ngcic.org.</a:t>
            </a:r>
          </a:p>
          <a:p>
            <a:r>
              <a:rPr lang="cs-CZ" altLang="cs-CZ"/>
              <a:t>The NGC was published in the Memoirs of the Royal Astronomical Society as </a:t>
            </a:r>
            <a:r>
              <a:rPr lang="cs-CZ" altLang="cs-CZ" i="1"/>
              <a:t>A New General Catalogue of Nebulae and Clusters of Stars, being the Catalogue of the late Sir John F.W. Herschel, Bart., revised, corrected, and enlarged.</a:t>
            </a:r>
            <a:r>
              <a:rPr lang="cs-CZ" altLang="cs-CZ"/>
              <a:t> (Dreyer J. L. E., 1888, Mem. R. Astron. Soc.</a:t>
            </a:r>
          </a:p>
          <a:p>
            <a:endParaRPr lang="cs-CZ" altLang="cs-CZ"/>
          </a:p>
          <a:p>
            <a:r>
              <a:rPr lang="cs-CZ" altLang="cs-CZ"/>
              <a:t>The </a:t>
            </a:r>
            <a:r>
              <a:rPr lang="cs-CZ" altLang="cs-CZ" b="1"/>
              <a:t>Index Catalogue (IC)</a:t>
            </a:r>
            <a:r>
              <a:rPr lang="cs-CZ" altLang="cs-CZ"/>
              <a:t> —also known as the </a:t>
            </a:r>
            <a:r>
              <a:rPr lang="cs-CZ" altLang="cs-CZ" b="1"/>
              <a:t>Index Catalogue of Nebulae</a:t>
            </a:r>
            <a:r>
              <a:rPr lang="cs-CZ" altLang="cs-CZ"/>
              <a:t>, the </a:t>
            </a:r>
            <a:r>
              <a:rPr lang="cs-CZ" altLang="cs-CZ" b="1"/>
              <a:t>Index Catalogue of Nebulae and Clusters of Stars</a:t>
            </a:r>
            <a:r>
              <a:rPr lang="cs-CZ" altLang="cs-CZ"/>
              <a:t>, </a:t>
            </a:r>
            <a:r>
              <a:rPr lang="cs-CZ" altLang="cs-CZ" b="1"/>
              <a:t>IC I</a:t>
            </a:r>
            <a:r>
              <a:rPr lang="cs-CZ" altLang="cs-CZ"/>
              <a:t>, or </a:t>
            </a:r>
            <a:r>
              <a:rPr lang="cs-CZ" altLang="cs-CZ" b="1"/>
              <a:t>IC II</a:t>
            </a:r>
            <a:r>
              <a:rPr lang="cs-CZ" altLang="cs-CZ"/>
              <a:t>— is a catalogue of galaxies, nebulae and star clusters that serves as a supplement to the New General Catalogue. It was first published in 1895, and has been expanded to list more than 5,000 objects, known as the </a:t>
            </a:r>
            <a:r>
              <a:rPr lang="cs-CZ" altLang="cs-CZ" b="1"/>
              <a:t>IC objects</a:t>
            </a:r>
            <a:r>
              <a:rPr lang="cs-CZ" altLang="cs-CZ"/>
              <a:t>.</a:t>
            </a:r>
          </a:p>
          <a:p>
            <a:r>
              <a:rPr lang="cs-CZ" altLang="cs-CZ"/>
              <a:t>The catalogue was compiled by J. L. E. Dreyer in the 1880s, who published it as two appendices (</a:t>
            </a:r>
            <a:r>
              <a:rPr lang="cs-CZ" altLang="cs-CZ" b="1"/>
              <a:t>IC I</a:t>
            </a:r>
            <a:r>
              <a:rPr lang="cs-CZ" altLang="cs-CZ"/>
              <a:t> &amp; </a:t>
            </a:r>
            <a:r>
              <a:rPr lang="cs-CZ" altLang="cs-CZ" b="1"/>
              <a:t>IC II</a:t>
            </a:r>
            <a:r>
              <a:rPr lang="cs-CZ" altLang="cs-CZ"/>
              <a:t>) to the New General Catalogue. It summarized the discoveries of galaxies, clusters and nebulae between 1888 and 1907</a:t>
            </a:r>
          </a:p>
        </p:txBody>
      </p:sp>
      <p:pic>
        <p:nvPicPr>
          <p:cNvPr id="19459" name="Picture 4" descr="ngcf"/>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7596" t="8423" r="16667" b="13509"/>
          <a:stretch>
            <a:fillRect/>
          </a:stretch>
        </p:blipFill>
        <p:spPr bwMode="auto">
          <a:xfrm rot="-120000">
            <a:off x="-19050" y="12700"/>
            <a:ext cx="284956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DRE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0"/>
            <a:ext cx="2971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ngcp97"/>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l="7385" t="8167" r="719" b="11453"/>
          <a:stretch>
            <a:fillRect/>
          </a:stretch>
        </p:blipFill>
        <p:spPr bwMode="auto">
          <a:xfrm>
            <a:off x="5675313" y="0"/>
            <a:ext cx="346868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94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Astronomy\ISM\Curtis-Crossley-11.jpg"/>
          <p:cNvPicPr>
            <a:picLocks noChangeAspect="1" noChangeArrowheads="1"/>
          </p:cNvPicPr>
          <p:nvPr/>
        </p:nvPicPr>
        <p:blipFill rotWithShape="1">
          <a:blip r:embed="rId2">
            <a:extLst>
              <a:ext uri="{28A0092B-C50C-407E-A947-70E740481C1C}">
                <a14:useLocalDpi xmlns:a14="http://schemas.microsoft.com/office/drawing/2010/main" val="0"/>
              </a:ext>
            </a:extLst>
          </a:blip>
          <a:srcRect b="3791"/>
          <a:stretch/>
        </p:blipFill>
        <p:spPr bwMode="auto">
          <a:xfrm>
            <a:off x="4275958" y="0"/>
            <a:ext cx="486804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876256" y="6066532"/>
            <a:ext cx="2210862" cy="369332"/>
          </a:xfrm>
          <a:prstGeom prst="rect">
            <a:avLst/>
          </a:prstGeom>
          <a:noFill/>
        </p:spPr>
        <p:txBody>
          <a:bodyPr wrap="none" rtlCol="0">
            <a:spAutoFit/>
          </a:bodyPr>
          <a:lstStyle/>
          <a:p>
            <a:r>
              <a:rPr lang="cs-CZ" dirty="0" err="1">
                <a:solidFill>
                  <a:schemeClr val="bg1"/>
                </a:solidFill>
              </a:rPr>
              <a:t>Heber</a:t>
            </a:r>
            <a:r>
              <a:rPr lang="cs-CZ" dirty="0">
                <a:solidFill>
                  <a:schemeClr val="bg1"/>
                </a:solidFill>
              </a:rPr>
              <a:t> </a:t>
            </a:r>
            <a:r>
              <a:rPr lang="cs-CZ" dirty="0" err="1">
                <a:solidFill>
                  <a:schemeClr val="bg1"/>
                </a:solidFill>
              </a:rPr>
              <a:t>Doust</a:t>
            </a:r>
            <a:r>
              <a:rPr lang="cs-CZ" dirty="0">
                <a:solidFill>
                  <a:schemeClr val="bg1"/>
                </a:solidFill>
              </a:rPr>
              <a:t> </a:t>
            </a:r>
            <a:r>
              <a:rPr lang="cs-CZ" dirty="0" err="1">
                <a:solidFill>
                  <a:schemeClr val="bg1"/>
                </a:solidFill>
              </a:rPr>
              <a:t>Curtis</a:t>
            </a:r>
            <a:r>
              <a:rPr lang="cs-CZ" dirty="0">
                <a:solidFill>
                  <a:schemeClr val="bg1"/>
                </a:solidFill>
              </a:rPr>
              <a:t> </a:t>
            </a:r>
          </a:p>
        </p:txBody>
      </p:sp>
      <p:pic>
        <p:nvPicPr>
          <p:cNvPr id="3074" name="Picture 2" descr="K:\Astronomy\ISM\HarlowShapley.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3"/>
          <a:stretch/>
        </p:blipFill>
        <p:spPr bwMode="auto">
          <a:xfrm>
            <a:off x="0" y="1772816"/>
            <a:ext cx="4042116" cy="429371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0" y="6066532"/>
            <a:ext cx="1800200" cy="369332"/>
          </a:xfrm>
          <a:prstGeom prst="rect">
            <a:avLst/>
          </a:prstGeom>
          <a:noFill/>
        </p:spPr>
        <p:txBody>
          <a:bodyPr wrap="square" rtlCol="0">
            <a:spAutoFit/>
          </a:bodyPr>
          <a:lstStyle/>
          <a:p>
            <a:r>
              <a:rPr lang="cs-CZ" dirty="0" err="1"/>
              <a:t>Harlow</a:t>
            </a:r>
            <a:r>
              <a:rPr lang="cs-CZ" dirty="0"/>
              <a:t> </a:t>
            </a:r>
            <a:r>
              <a:rPr lang="cs-CZ" dirty="0" err="1" smtClean="0"/>
              <a:t>Shapley</a:t>
            </a:r>
            <a:endParaRPr lang="cs-CZ" dirty="0"/>
          </a:p>
        </p:txBody>
      </p:sp>
      <p:sp>
        <p:nvSpPr>
          <p:cNvPr id="3" name="TextovéPole 2"/>
          <p:cNvSpPr txBox="1"/>
          <p:nvPr/>
        </p:nvSpPr>
        <p:spPr>
          <a:xfrm>
            <a:off x="6569" y="6473877"/>
            <a:ext cx="4289957" cy="400110"/>
          </a:xfrm>
          <a:prstGeom prst="rect">
            <a:avLst/>
          </a:prstGeom>
          <a:noFill/>
        </p:spPr>
        <p:txBody>
          <a:bodyPr wrap="none" rtlCol="0">
            <a:spAutoFit/>
          </a:bodyPr>
          <a:lstStyle/>
          <a:p>
            <a:r>
              <a:rPr lang="cs-CZ" sz="1000" dirty="0">
                <a:hlinkClick r:id="rId4"/>
              </a:rPr>
              <a:t>http://</a:t>
            </a:r>
            <a:r>
              <a:rPr lang="cs-CZ" sz="1000" dirty="0" smtClean="0">
                <a:hlinkClick r:id="rId4"/>
              </a:rPr>
              <a:t>clownfish.rice.edu/astr201/open/papers/Shapley_Curtis_debate.pdf</a:t>
            </a:r>
            <a:endParaRPr lang="cs-CZ" sz="1000" dirty="0" smtClean="0"/>
          </a:p>
          <a:p>
            <a:r>
              <a:rPr lang="cs-CZ" sz="1000" dirty="0">
                <a:hlinkClick r:id="rId5"/>
              </a:rPr>
              <a:t>https://</a:t>
            </a:r>
            <a:r>
              <a:rPr lang="cs-CZ" sz="1000" dirty="0" smtClean="0">
                <a:hlinkClick r:id="rId5"/>
              </a:rPr>
              <a:t>archive.org/details/scaleofuniverse00shap</a:t>
            </a:r>
            <a:endParaRPr lang="cs-CZ" sz="1000" dirty="0"/>
          </a:p>
        </p:txBody>
      </p:sp>
      <p:pic>
        <p:nvPicPr>
          <p:cNvPr id="3075" name="Picture 3" descr="K:\Astronomy\ISM\debat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4242" y="141462"/>
            <a:ext cx="2228929" cy="335954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6037" y="107340"/>
            <a:ext cx="2452916" cy="1446550"/>
          </a:xfrm>
          <a:prstGeom prst="rect">
            <a:avLst/>
          </a:prstGeom>
          <a:noFill/>
        </p:spPr>
        <p:txBody>
          <a:bodyPr wrap="none" rtlCol="0">
            <a:spAutoFit/>
          </a:bodyPr>
          <a:lstStyle/>
          <a:p>
            <a:r>
              <a:rPr lang="cs-CZ" sz="1800" b="1" dirty="0" smtClean="0"/>
              <a:t>Velká debata 1920</a:t>
            </a:r>
          </a:p>
          <a:p>
            <a:endParaRPr lang="cs-CZ" sz="1400" dirty="0" smtClean="0"/>
          </a:p>
          <a:p>
            <a:r>
              <a:rPr lang="en-US" sz="1400" dirty="0" smtClean="0"/>
              <a:t>26 </a:t>
            </a:r>
            <a:r>
              <a:rPr lang="en-US" sz="1400" dirty="0"/>
              <a:t>April 1920, </a:t>
            </a:r>
            <a:endParaRPr lang="cs-CZ" sz="1400" dirty="0" smtClean="0"/>
          </a:p>
          <a:p>
            <a:r>
              <a:rPr lang="en-US" sz="1400" dirty="0" smtClean="0"/>
              <a:t>in </a:t>
            </a:r>
            <a:r>
              <a:rPr lang="en-US" sz="1400" dirty="0"/>
              <a:t>the Baird auditorium </a:t>
            </a:r>
            <a:endParaRPr lang="cs-CZ" sz="1400" dirty="0" smtClean="0"/>
          </a:p>
          <a:p>
            <a:r>
              <a:rPr lang="en-US" sz="1400" dirty="0" smtClean="0"/>
              <a:t>of </a:t>
            </a:r>
            <a:r>
              <a:rPr lang="en-US" sz="1400" dirty="0"/>
              <a:t>the Smithsonian Museum </a:t>
            </a:r>
            <a:endParaRPr lang="cs-CZ" sz="1400" dirty="0" smtClean="0"/>
          </a:p>
          <a:p>
            <a:r>
              <a:rPr lang="en-US" sz="1400" dirty="0" smtClean="0"/>
              <a:t>of </a:t>
            </a:r>
            <a:r>
              <a:rPr lang="en-US" sz="1400" dirty="0"/>
              <a:t>Natural History. </a:t>
            </a:r>
            <a:endParaRPr lang="cs-CZ" sz="1400" dirty="0"/>
          </a:p>
        </p:txBody>
      </p:sp>
    </p:spTree>
    <p:extLst>
      <p:ext uri="{BB962C8B-B14F-4D97-AF65-F5344CB8AC3E}">
        <p14:creationId xmlns:p14="http://schemas.microsoft.com/office/powerpoint/2010/main" val="11747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ldebaran\Struktury\3_Klasifikace_galaxii\cur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6180"/>
            <a:ext cx="9144000" cy="484502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0" y="5373129"/>
            <a:ext cx="9144000" cy="1169551"/>
          </a:xfrm>
          <a:prstGeom prst="rect">
            <a:avLst/>
          </a:prstGeom>
          <a:noFill/>
        </p:spPr>
        <p:txBody>
          <a:bodyPr wrap="square" rtlCol="0">
            <a:spAutoFit/>
          </a:bodyPr>
          <a:lstStyle/>
          <a:p>
            <a:pPr algn="ctr"/>
            <a:r>
              <a:rPr lang="cs-CZ" sz="1400" dirty="0"/>
              <a:t>Rozmístění spirálních mlhovin na obloze v galaktických souřadnicích. Z mapy je zřejmé, že v rovině Mléčné dráhy chybějí spirální mlhoviny. Je to způsobeno tím, že jde o extragalaktické objekty a výhled na ně je zakryt blízkou látkou naší Galaxie. </a:t>
            </a:r>
            <a:endParaRPr lang="cs-CZ" sz="1400" dirty="0" smtClean="0"/>
          </a:p>
          <a:p>
            <a:pPr algn="ctr"/>
            <a:r>
              <a:rPr lang="cs-CZ" sz="1400" dirty="0" smtClean="0"/>
              <a:t>Mapa </a:t>
            </a:r>
            <a:r>
              <a:rPr lang="cs-CZ" sz="1400" dirty="0"/>
              <a:t>je převzata z </a:t>
            </a:r>
            <a:r>
              <a:rPr lang="cs-CZ" sz="1400" dirty="0" err="1"/>
              <a:t>Curtisovy</a:t>
            </a:r>
            <a:r>
              <a:rPr lang="cs-CZ" sz="1400" dirty="0"/>
              <a:t> publikace „</a:t>
            </a:r>
            <a:r>
              <a:rPr lang="cs-CZ" sz="1400" i="1" dirty="0" err="1"/>
              <a:t>The</a:t>
            </a:r>
            <a:r>
              <a:rPr lang="cs-CZ" sz="1400" i="1" dirty="0"/>
              <a:t> </a:t>
            </a:r>
            <a:r>
              <a:rPr lang="cs-CZ" sz="1400" i="1" dirty="0" err="1"/>
              <a:t>Nebulae</a:t>
            </a:r>
            <a:r>
              <a:rPr lang="cs-CZ" sz="1400" i="1" dirty="0"/>
              <a:t>, </a:t>
            </a:r>
            <a:r>
              <a:rPr lang="cs-CZ" sz="1400" i="1" dirty="0" err="1"/>
              <a:t>Handbuch</a:t>
            </a:r>
            <a:r>
              <a:rPr lang="cs-CZ" sz="1400" i="1" dirty="0"/>
              <a:t> der </a:t>
            </a:r>
            <a:r>
              <a:rPr lang="cs-CZ" sz="1400" i="1" dirty="0" err="1"/>
              <a:t>Astrophysic</a:t>
            </a:r>
            <a:r>
              <a:rPr lang="cs-CZ" sz="1400" dirty="0"/>
              <a:t>“, </a:t>
            </a:r>
            <a:endParaRPr lang="cs-CZ" sz="1400" dirty="0" smtClean="0"/>
          </a:p>
          <a:p>
            <a:pPr algn="ctr"/>
            <a:r>
              <a:rPr lang="nl-NL" sz="1400" dirty="0" smtClean="0"/>
              <a:t>Vol</a:t>
            </a:r>
            <a:r>
              <a:rPr lang="nl-NL" sz="1400" dirty="0"/>
              <a:t>. V/2, strany 774-936; Vol. VII Berlin: Springer </a:t>
            </a:r>
            <a:r>
              <a:rPr lang="nl-NL" sz="1400" dirty="0" smtClean="0"/>
              <a:t>1933</a:t>
            </a:r>
            <a:r>
              <a:rPr lang="cs-CZ" sz="1400" dirty="0" smtClean="0"/>
              <a:t>.</a:t>
            </a:r>
            <a:endParaRPr lang="cs-CZ" sz="1400" dirty="0"/>
          </a:p>
        </p:txBody>
      </p:sp>
    </p:spTree>
    <p:extLst>
      <p:ext uri="{BB962C8B-B14F-4D97-AF65-F5344CB8AC3E}">
        <p14:creationId xmlns:p14="http://schemas.microsoft.com/office/powerpoint/2010/main" val="61543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void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28201"/>
            <a:ext cx="7524328" cy="383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2001504" y="5404683"/>
            <a:ext cx="61926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dirty="0"/>
              <a:t>Viditelnost </a:t>
            </a:r>
            <a:r>
              <a:rPr lang="cs-CZ" altLang="cs-CZ" sz="1400" dirty="0" smtClean="0"/>
              <a:t>extragalaktických mlhovin </a:t>
            </a:r>
            <a:r>
              <a:rPr lang="cs-CZ" altLang="cs-CZ" sz="1400" dirty="0"/>
              <a:t>v galaktických souřadnicích </a:t>
            </a:r>
            <a:r>
              <a:rPr lang="cs-CZ" altLang="cs-CZ" sz="1400" dirty="0" smtClean="0"/>
              <a:t>(1934): </a:t>
            </a:r>
            <a:endParaRPr lang="cs-CZ" altLang="cs-CZ" sz="1400" dirty="0"/>
          </a:p>
          <a:p>
            <a:pPr eaLnBrk="1" hangingPunct="1"/>
            <a:r>
              <a:rPr lang="cs-CZ" altLang="cs-CZ" sz="1400" dirty="0" smtClean="0"/>
              <a:t>malé </a:t>
            </a:r>
            <a:r>
              <a:rPr lang="cs-CZ" altLang="cs-CZ" sz="1400" dirty="0"/>
              <a:t>body – normální hustota, </a:t>
            </a:r>
          </a:p>
          <a:p>
            <a:pPr eaLnBrk="1" hangingPunct="1"/>
            <a:r>
              <a:rPr lang="cs-CZ" altLang="cs-CZ" sz="1400" dirty="0" smtClean="0"/>
              <a:t>velké </a:t>
            </a:r>
            <a:r>
              <a:rPr lang="cs-CZ" altLang="cs-CZ" sz="1400" dirty="0"/>
              <a:t>body – výrazná hustota, </a:t>
            </a:r>
          </a:p>
          <a:p>
            <a:pPr eaLnBrk="1" hangingPunct="1"/>
            <a:r>
              <a:rPr lang="cs-CZ" altLang="cs-CZ" sz="1400" dirty="0" smtClean="0"/>
              <a:t>kroužky </a:t>
            </a:r>
            <a:r>
              <a:rPr lang="cs-CZ" altLang="cs-CZ" sz="1400" dirty="0"/>
              <a:t>– úbytek galaxií, </a:t>
            </a:r>
          </a:p>
          <a:p>
            <a:pPr eaLnBrk="1" hangingPunct="1"/>
            <a:r>
              <a:rPr lang="cs-CZ" altLang="cs-CZ" sz="1400" dirty="0" smtClean="0"/>
              <a:t>sluníčka </a:t>
            </a:r>
            <a:r>
              <a:rPr lang="cs-CZ" altLang="cs-CZ" sz="1400" dirty="0"/>
              <a:t>– výrazný úbytek, </a:t>
            </a:r>
          </a:p>
          <a:p>
            <a:pPr eaLnBrk="1" hangingPunct="1"/>
            <a:r>
              <a:rPr lang="cs-CZ" altLang="cs-CZ" sz="1400" dirty="0" smtClean="0"/>
              <a:t>červené </a:t>
            </a:r>
            <a:r>
              <a:rPr lang="cs-CZ" altLang="cs-CZ" sz="1400" dirty="0"/>
              <a:t>pole – </a:t>
            </a:r>
            <a:r>
              <a:rPr lang="cs-CZ" altLang="cs-CZ" sz="1400" dirty="0" smtClean="0"/>
              <a:t>extragalaktické mlhoviny </a:t>
            </a:r>
            <a:r>
              <a:rPr lang="cs-CZ" altLang="cs-CZ" sz="1400" dirty="0"/>
              <a:t>chybějí</a:t>
            </a:r>
          </a:p>
        </p:txBody>
      </p:sp>
      <p:pic>
        <p:nvPicPr>
          <p:cNvPr id="7172" name="Picture 4" descr="edwin_hubble"/>
          <p:cNvPicPr>
            <a:picLocks noChangeAspect="1" noChangeArrowheads="1"/>
          </p:cNvPicPr>
          <p:nvPr/>
        </p:nvPicPr>
        <p:blipFill>
          <a:blip r:embed="rId3">
            <a:extLst>
              <a:ext uri="{28A0092B-C50C-407E-A947-70E740481C1C}">
                <a14:useLocalDpi xmlns:a14="http://schemas.microsoft.com/office/drawing/2010/main" val="0"/>
              </a:ext>
            </a:extLst>
          </a:blip>
          <a:srcRect l="9169" t="8009" r="8871" b="9052"/>
          <a:stretch>
            <a:fillRect/>
          </a:stretch>
        </p:blipFill>
        <p:spPr bwMode="auto">
          <a:xfrm>
            <a:off x="0" y="323164"/>
            <a:ext cx="1979712" cy="233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0" y="2662463"/>
            <a:ext cx="1979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b="1" dirty="0"/>
              <a:t>Edwin </a:t>
            </a:r>
            <a:r>
              <a:rPr lang="cs-CZ" altLang="cs-CZ" sz="1400" b="1" dirty="0" err="1"/>
              <a:t>Powell</a:t>
            </a:r>
            <a:r>
              <a:rPr lang="cs-CZ" altLang="cs-CZ" sz="1400" b="1" dirty="0"/>
              <a:t> </a:t>
            </a:r>
            <a:r>
              <a:rPr lang="cs-CZ" altLang="cs-CZ" sz="1400" b="1" dirty="0" err="1"/>
              <a:t>Hubble</a:t>
            </a:r>
            <a:r>
              <a:rPr lang="cs-CZ" altLang="cs-CZ" sz="1400" b="1" dirty="0"/>
              <a:t> (1889-1953) </a:t>
            </a:r>
          </a:p>
        </p:txBody>
      </p:sp>
      <p:sp>
        <p:nvSpPr>
          <p:cNvPr id="2" name="TextovéPole 1"/>
          <p:cNvSpPr txBox="1"/>
          <p:nvPr/>
        </p:nvSpPr>
        <p:spPr>
          <a:xfrm>
            <a:off x="1979712" y="200489"/>
            <a:ext cx="7164288" cy="1323439"/>
          </a:xfrm>
          <a:prstGeom prst="rect">
            <a:avLst/>
          </a:prstGeom>
          <a:noFill/>
        </p:spPr>
        <p:txBody>
          <a:bodyPr wrap="square" rtlCol="0">
            <a:spAutoFit/>
          </a:bodyPr>
          <a:lstStyle/>
          <a:p>
            <a:r>
              <a:rPr lang="cs-CZ" sz="1600" b="1" dirty="0" smtClean="0"/>
              <a:t>MLHOVINY: GALAKTICKÉ</a:t>
            </a:r>
          </a:p>
          <a:p>
            <a:r>
              <a:rPr lang="cs-CZ" sz="1600" b="1" dirty="0" smtClean="0"/>
              <a:t>                     EXTRAGALAKTICKÉ: NEPRAVIDELNÉ</a:t>
            </a:r>
          </a:p>
          <a:p>
            <a:r>
              <a:rPr lang="cs-CZ" sz="1600" b="1" dirty="0"/>
              <a:t>	</a:t>
            </a:r>
            <a:r>
              <a:rPr lang="cs-CZ" sz="1600" b="1" dirty="0" smtClean="0"/>
              <a:t>	       	           PRAVIDELNÉ: ELIPTICKÉ</a:t>
            </a:r>
          </a:p>
          <a:p>
            <a:r>
              <a:rPr lang="cs-CZ" sz="1600" b="1" dirty="0"/>
              <a:t>	</a:t>
            </a:r>
            <a:r>
              <a:rPr lang="cs-CZ" sz="1600" b="1" dirty="0" smtClean="0"/>
              <a:t>		      		    SPIRÁLNÍ</a:t>
            </a:r>
          </a:p>
          <a:p>
            <a:r>
              <a:rPr lang="cs-CZ" sz="1600" b="1" dirty="0"/>
              <a:t>	</a:t>
            </a:r>
            <a:r>
              <a:rPr lang="cs-CZ" sz="1600" b="1" dirty="0" smtClean="0"/>
              <a:t>		      		    SPIRÁLNÍ S PŘÍČKOU</a:t>
            </a:r>
            <a:endParaRPr lang="cs-CZ" sz="1600" b="1" dirty="0"/>
          </a:p>
        </p:txBody>
      </p:sp>
    </p:spTree>
    <p:extLst>
      <p:ext uri="{BB962C8B-B14F-4D97-AF65-F5344CB8AC3E}">
        <p14:creationId xmlns:p14="http://schemas.microsoft.com/office/powerpoint/2010/main" val="135400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4577</TotalTime>
  <Words>4981</Words>
  <Application>Microsoft Office PowerPoint</Application>
  <PresentationFormat>Předvádění na obrazovce (4:3)</PresentationFormat>
  <Paragraphs>223</Paragraphs>
  <Slides>52</Slides>
  <Notes>0</Notes>
  <HiddenSlides>0</HiddenSlides>
  <MMClips>4</MMClips>
  <ScaleCrop>false</ScaleCrop>
  <HeadingPairs>
    <vt:vector size="4" baseType="variant">
      <vt:variant>
        <vt:lpstr>Motiv</vt:lpstr>
      </vt:variant>
      <vt:variant>
        <vt:i4>1</vt:i4>
      </vt:variant>
      <vt:variant>
        <vt:lpstr>Nadpisy snímků</vt:lpstr>
      </vt:variant>
      <vt:variant>
        <vt:i4>52</vt:i4>
      </vt:variant>
    </vt:vector>
  </HeadingPairs>
  <TitlesOfParts>
    <vt:vector size="53" baseType="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KoSa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Ivan Havlíček</dc:creator>
  <cp:lastModifiedBy>Ivan Havlíček</cp:lastModifiedBy>
  <cp:revision>224</cp:revision>
  <dcterms:created xsi:type="dcterms:W3CDTF">2004-09-15T13:38:30Z</dcterms:created>
  <dcterms:modified xsi:type="dcterms:W3CDTF">2018-05-25T06:06:18Z</dcterms:modified>
</cp:coreProperties>
</file>