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76" r:id="rId2"/>
    <p:sldId id="347" r:id="rId3"/>
    <p:sldId id="343" r:id="rId4"/>
    <p:sldId id="384" r:id="rId5"/>
    <p:sldId id="299" r:id="rId6"/>
    <p:sldId id="383" r:id="rId7"/>
    <p:sldId id="300" r:id="rId8"/>
    <p:sldId id="301" r:id="rId9"/>
    <p:sldId id="392" r:id="rId10"/>
    <p:sldId id="389" r:id="rId11"/>
    <p:sldId id="296" r:id="rId12"/>
    <p:sldId id="295" r:id="rId13"/>
    <p:sldId id="332" r:id="rId14"/>
    <p:sldId id="390" r:id="rId15"/>
    <p:sldId id="352" r:id="rId16"/>
    <p:sldId id="304" r:id="rId17"/>
    <p:sldId id="359" r:id="rId18"/>
    <p:sldId id="372" r:id="rId19"/>
    <p:sldId id="373" r:id="rId20"/>
    <p:sldId id="376" r:id="rId21"/>
    <p:sldId id="387" r:id="rId22"/>
    <p:sldId id="388" r:id="rId23"/>
    <p:sldId id="353" r:id="rId24"/>
    <p:sldId id="327" r:id="rId25"/>
    <p:sldId id="355" r:id="rId26"/>
    <p:sldId id="354" r:id="rId27"/>
    <p:sldId id="365" r:id="rId28"/>
    <p:sldId id="298" r:id="rId29"/>
    <p:sldId id="378" r:id="rId30"/>
    <p:sldId id="326" r:id="rId31"/>
    <p:sldId id="379" r:id="rId32"/>
    <p:sldId id="385" r:id="rId33"/>
    <p:sldId id="381" r:id="rId34"/>
    <p:sldId id="328" r:id="rId35"/>
    <p:sldId id="349" r:id="rId36"/>
    <p:sldId id="350" r:id="rId37"/>
    <p:sldId id="351" r:id="rId38"/>
    <p:sldId id="364" r:id="rId39"/>
    <p:sldId id="370" r:id="rId40"/>
    <p:sldId id="371" r:id="rId41"/>
    <p:sldId id="338" r:id="rId42"/>
    <p:sldId id="334" r:id="rId43"/>
    <p:sldId id="335" r:id="rId44"/>
    <p:sldId id="333" r:id="rId45"/>
    <p:sldId id="331" r:id="rId46"/>
    <p:sldId id="366" r:id="rId47"/>
    <p:sldId id="398" r:id="rId48"/>
    <p:sldId id="391" r:id="rId49"/>
    <p:sldId id="345" r:id="rId50"/>
    <p:sldId id="393" r:id="rId51"/>
    <p:sldId id="394" r:id="rId52"/>
    <p:sldId id="395" r:id="rId53"/>
    <p:sldId id="410" r:id="rId54"/>
    <p:sldId id="399" r:id="rId55"/>
    <p:sldId id="400" r:id="rId56"/>
    <p:sldId id="401" r:id="rId57"/>
    <p:sldId id="403" r:id="rId58"/>
    <p:sldId id="402" r:id="rId59"/>
    <p:sldId id="397" r:id="rId60"/>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6B8"/>
    <a:srgbClr val="FF9900"/>
    <a:srgbClr val="FF3300"/>
    <a:srgbClr val="FF6600"/>
    <a:srgbClr val="8D7B3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84" autoAdjust="0"/>
    <p:restoredTop sz="94660"/>
  </p:normalViewPr>
  <p:slideViewPr>
    <p:cSldViewPr>
      <p:cViewPr>
        <p:scale>
          <a:sx n="100" d="100"/>
          <a:sy n="100" d="100"/>
        </p:scale>
        <p:origin x="-264" y="-30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116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cs-CZ"/>
          </a:p>
        </p:txBody>
      </p:sp>
      <p:sp>
        <p:nvSpPr>
          <p:cNvPr id="30723"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cs-CZ"/>
          </a:p>
        </p:txBody>
      </p:sp>
      <p:sp>
        <p:nvSpPr>
          <p:cNvPr id="634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cs-CZ" noProof="0" smtClean="0"/>
              <a:t>Klepnutím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cs-CZ"/>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E1D7CE45-F41E-41AD-862F-B8F445C452C0}" type="slidenum">
              <a:rPr lang="cs-CZ"/>
              <a:pPr>
                <a:defRPr/>
              </a:pPr>
              <a:t>‹#›</a:t>
            </a:fld>
            <a:endParaRPr lang="cs-CZ"/>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Kliknutím lze upravit styl.</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Kliknutím lze upravit styl předlohy.</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26A0A142-6632-49B1-AD4D-6B60923F4E49}" type="slidenum">
              <a:rPr lang="cs-CZ"/>
              <a:pPr>
                <a:defRPr/>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svislý text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31AB8C9-DF07-4ABE-BCF6-A4BCAED400AB}" type="slidenum">
              <a:rPr lang="cs-CZ"/>
              <a:pPr>
                <a:defRPr/>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Kliknutím lze upravit styl.</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76872108-507E-4165-A7C9-94645E9D1BF0}" type="slidenum">
              <a:rPr lang="cs-CZ"/>
              <a:pPr>
                <a:defRPr/>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FDE7A164-A97D-477F-99A1-DDC68BCF732D}" type="slidenum">
              <a:rPr lang="cs-CZ"/>
              <a:pPr>
                <a:defRPr/>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Kliknutím lze upravit styl.</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Kliknutím lze upravit styly předlohy textu.</a:t>
            </a:r>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F6D98934-2232-4C93-A360-0B30D1812AC6}" type="slidenum">
              <a:rPr lang="cs-CZ"/>
              <a:pPr>
                <a:defRPr/>
              </a:pPr>
              <a:t>‹#›</a:t>
            </a:fld>
            <a:endParaRPr lang="cs-C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28C053C4-D510-4DE5-A730-58BE7099E9CA}" type="slidenum">
              <a:rPr lang="cs-CZ"/>
              <a:pPr>
                <a:defRPr/>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Kliknutím lze upravit styl.</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Rectangle 4"/>
          <p:cNvSpPr>
            <a:spLocks noGrp="1" noChangeArrowheads="1"/>
          </p:cNvSpPr>
          <p:nvPr>
            <p:ph type="dt" sz="half" idx="10"/>
          </p:nvPr>
        </p:nvSpPr>
        <p:spPr>
          <a:ln/>
        </p:spPr>
        <p:txBody>
          <a:bodyPr/>
          <a:lstStyle>
            <a:lvl1pPr>
              <a:defRPr/>
            </a:lvl1pPr>
          </a:lstStyle>
          <a:p>
            <a:pPr>
              <a:defRPr/>
            </a:pPr>
            <a:endParaRPr lang="cs-CZ"/>
          </a:p>
        </p:txBody>
      </p:sp>
      <p:sp>
        <p:nvSpPr>
          <p:cNvPr id="8" name="Rectangle 5"/>
          <p:cNvSpPr>
            <a:spLocks noGrp="1" noChangeArrowheads="1"/>
          </p:cNvSpPr>
          <p:nvPr>
            <p:ph type="ftr" sz="quarter" idx="11"/>
          </p:nvPr>
        </p:nvSpPr>
        <p:spPr>
          <a:ln/>
        </p:spPr>
        <p:txBody>
          <a:bodyPr/>
          <a:lstStyle>
            <a:lvl1pPr>
              <a:defRPr/>
            </a:lvl1pPr>
          </a:lstStyle>
          <a:p>
            <a:pPr>
              <a:defRPr/>
            </a:pPr>
            <a:endParaRPr lang="cs-CZ"/>
          </a:p>
        </p:txBody>
      </p:sp>
      <p:sp>
        <p:nvSpPr>
          <p:cNvPr id="9" name="Rectangle 6"/>
          <p:cNvSpPr>
            <a:spLocks noGrp="1" noChangeArrowheads="1"/>
          </p:cNvSpPr>
          <p:nvPr>
            <p:ph type="sldNum" sz="quarter" idx="12"/>
          </p:nvPr>
        </p:nvSpPr>
        <p:spPr>
          <a:ln/>
        </p:spPr>
        <p:txBody>
          <a:bodyPr/>
          <a:lstStyle>
            <a:lvl1pPr>
              <a:defRPr/>
            </a:lvl1pPr>
          </a:lstStyle>
          <a:p>
            <a:pPr>
              <a:defRPr/>
            </a:pPr>
            <a:fld id="{038D3C3C-9DE8-47E6-A229-5A344C463ADA}" type="slidenum">
              <a:rPr lang="cs-CZ"/>
              <a:pPr>
                <a:defRPr/>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Rectangle 4"/>
          <p:cNvSpPr>
            <a:spLocks noGrp="1" noChangeArrowheads="1"/>
          </p:cNvSpPr>
          <p:nvPr>
            <p:ph type="dt" sz="half" idx="10"/>
          </p:nvPr>
        </p:nvSpPr>
        <p:spPr>
          <a:ln/>
        </p:spPr>
        <p:txBody>
          <a:bodyPr/>
          <a:lstStyle>
            <a:lvl1pPr>
              <a:defRPr/>
            </a:lvl1pPr>
          </a:lstStyle>
          <a:p>
            <a:pPr>
              <a:defRPr/>
            </a:pPr>
            <a:endParaRPr lang="cs-CZ"/>
          </a:p>
        </p:txBody>
      </p:sp>
      <p:sp>
        <p:nvSpPr>
          <p:cNvPr id="4" name="Rectangle 5"/>
          <p:cNvSpPr>
            <a:spLocks noGrp="1" noChangeArrowheads="1"/>
          </p:cNvSpPr>
          <p:nvPr>
            <p:ph type="ftr" sz="quarter" idx="11"/>
          </p:nvPr>
        </p:nvSpPr>
        <p:spPr>
          <a:ln/>
        </p:spPr>
        <p:txBody>
          <a:bodyPr/>
          <a:lstStyle>
            <a:lvl1pPr>
              <a:defRPr/>
            </a:lvl1pPr>
          </a:lstStyle>
          <a:p>
            <a:pPr>
              <a:defRPr/>
            </a:pPr>
            <a:endParaRPr lang="cs-CZ"/>
          </a:p>
        </p:txBody>
      </p:sp>
      <p:sp>
        <p:nvSpPr>
          <p:cNvPr id="5" name="Rectangle 6"/>
          <p:cNvSpPr>
            <a:spLocks noGrp="1" noChangeArrowheads="1"/>
          </p:cNvSpPr>
          <p:nvPr>
            <p:ph type="sldNum" sz="quarter" idx="12"/>
          </p:nvPr>
        </p:nvSpPr>
        <p:spPr>
          <a:ln/>
        </p:spPr>
        <p:txBody>
          <a:bodyPr/>
          <a:lstStyle>
            <a:lvl1pPr>
              <a:defRPr/>
            </a:lvl1pPr>
          </a:lstStyle>
          <a:p>
            <a:pPr>
              <a:defRPr/>
            </a:pPr>
            <a:fld id="{3F5C612D-67D9-493A-9FC7-22159EEB08DF}" type="slidenum">
              <a:rPr lang="cs-CZ"/>
              <a:pPr>
                <a:defRPr/>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s-CZ"/>
          </a:p>
        </p:txBody>
      </p:sp>
      <p:sp>
        <p:nvSpPr>
          <p:cNvPr id="3" name="Rectangle 5"/>
          <p:cNvSpPr>
            <a:spLocks noGrp="1" noChangeArrowheads="1"/>
          </p:cNvSpPr>
          <p:nvPr>
            <p:ph type="ftr" sz="quarter" idx="11"/>
          </p:nvPr>
        </p:nvSpPr>
        <p:spPr>
          <a:ln/>
        </p:spPr>
        <p:txBody>
          <a:bodyPr/>
          <a:lstStyle>
            <a:lvl1pPr>
              <a:defRPr/>
            </a:lvl1pPr>
          </a:lstStyle>
          <a:p>
            <a:pPr>
              <a:defRPr/>
            </a:pPr>
            <a:endParaRPr lang="cs-CZ"/>
          </a:p>
        </p:txBody>
      </p:sp>
      <p:sp>
        <p:nvSpPr>
          <p:cNvPr id="4" name="Rectangle 6"/>
          <p:cNvSpPr>
            <a:spLocks noGrp="1" noChangeArrowheads="1"/>
          </p:cNvSpPr>
          <p:nvPr>
            <p:ph type="sldNum" sz="quarter" idx="12"/>
          </p:nvPr>
        </p:nvSpPr>
        <p:spPr>
          <a:ln/>
        </p:spPr>
        <p:txBody>
          <a:bodyPr/>
          <a:lstStyle>
            <a:lvl1pPr>
              <a:defRPr/>
            </a:lvl1pPr>
          </a:lstStyle>
          <a:p>
            <a:pPr>
              <a:defRPr/>
            </a:pPr>
            <a:fld id="{9731A6FE-E68D-42B9-A18D-35F7B390E69A}" type="slidenum">
              <a:rPr lang="cs-CZ"/>
              <a:pPr>
                <a:defRPr/>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Kliknutím lze upravit styl.</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DEA8D242-20CC-4F0A-AFE6-70CCCBB98480}" type="slidenum">
              <a:rPr lang="cs-CZ"/>
              <a:pPr>
                <a:defRPr/>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Kliknutím lze upravit styl.</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s-CZ" noProof="0" smtClean="0"/>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C08FECC8-1DB1-48C3-BDB5-DB3B0AD9014B}" type="slidenum">
              <a:rPr lang="cs-CZ"/>
              <a:pPr>
                <a:defRPr/>
              </a:pPr>
              <a:t>‹#›</a:t>
            </a:fld>
            <a:endParaRPr lang="cs-C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cs-CZ" smtClean="0"/>
              <a:t>Klepnutím lze upravit styl předlohy nadpisů.</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vl1pPr>
          </a:lstStyle>
          <a:p>
            <a:pPr>
              <a:defRPr/>
            </a:pPr>
            <a:endParaRPr lang="cs-CZ"/>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cs-CZ"/>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vl1pPr>
          </a:lstStyle>
          <a:p>
            <a:pPr>
              <a:defRPr/>
            </a:pPr>
            <a:fld id="{1D4994A1-C135-40E4-A296-9B40A20D411F}" type="slidenum">
              <a:rPr lang="cs-CZ"/>
              <a:pPr>
                <a:defRPr/>
              </a:pPr>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esa.int/esa-mmg/mmg.pl?type=I&amp;single=y&amp;mission=Mars%20Express&amp;start=1" TargetMode="External"/><Relationship Id="rId7" Type="http://schemas.openxmlformats.org/officeDocument/2006/relationships/hyperlink" Target="http://marsoweb.nas.nasa.gov/landingsites/" TargetMode="Externa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http://rst.gsfc.nasa.gov/Sect19/Sect19_10.html" TargetMode="External"/><Relationship Id="rId5" Type="http://schemas.openxmlformats.org/officeDocument/2006/relationships/hyperlink" Target="http://www.esa.int/esaCP/index.html" TargetMode="External"/><Relationship Id="rId4" Type="http://schemas.openxmlformats.org/officeDocument/2006/relationships/hyperlink" Target="http://mars.jpl.nasa.gov/"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9"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1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5" Type="http://schemas.openxmlformats.org/officeDocument/2006/relationships/hyperlink" Target="http://marsprogram.jpl.nasa.gov/mgs/" TargetMode="External"/><Relationship Id="rId4" Type="http://schemas.openxmlformats.org/officeDocument/2006/relationships/image" Target="../media/image57.jpe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5" Type="http://schemas.openxmlformats.org/officeDocument/2006/relationships/image" Target="../media/image61.jpeg"/><Relationship Id="rId4" Type="http://schemas.openxmlformats.org/officeDocument/2006/relationships/image" Target="../media/image60.jpeg"/></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1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msss.com/msss_images/2007/04/13/" TargetMode="External"/><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25.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image" Target="../media/image77.jpeg"/><Relationship Id="rId1" Type="http://schemas.openxmlformats.org/officeDocument/2006/relationships/slideLayout" Target="../slideLayouts/slideLayout7.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2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 Id="rId5" Type="http://schemas.openxmlformats.org/officeDocument/2006/relationships/image" Target="../media/image90.jpeg"/><Relationship Id="rId4" Type="http://schemas.openxmlformats.org/officeDocument/2006/relationships/image" Target="../media/image89.jpeg"/></Relationships>
</file>

<file path=ppt/slides/_rels/slide2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xml"/><Relationship Id="rId4" Type="http://schemas.openxmlformats.org/officeDocument/2006/relationships/image" Target="../media/image93.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png"/><Relationship Id="rId1" Type="http://schemas.openxmlformats.org/officeDocument/2006/relationships/slideLayout" Target="../slideLayouts/slideLayout7.xml"/><Relationship Id="rId4" Type="http://schemas.openxmlformats.org/officeDocument/2006/relationships/image" Target="../media/image103.jpeg"/></Relationships>
</file>

<file path=ppt/slides/_rels/slide3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40.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7.xml"/><Relationship Id="rId4" Type="http://schemas.openxmlformats.org/officeDocument/2006/relationships/image" Target="../media/image109.jpeg"/></Relationships>
</file>

<file path=ppt/slides/_rels/slide41.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hyperlink" Target="http://www.nasa.gov/mission_pages/MRO/main/index.html" TargetMode="External"/><Relationship Id="rId2" Type="http://schemas.openxmlformats.org/officeDocument/2006/relationships/image" Target="../media/image110.jpeg"/><Relationship Id="rId1" Type="http://schemas.openxmlformats.org/officeDocument/2006/relationships/slideLayout" Target="../slideLayouts/slideLayout7.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jpeg"/></Relationships>
</file>

<file path=ppt/slides/_rels/slide42.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7.xml"/><Relationship Id="rId4" Type="http://schemas.openxmlformats.org/officeDocument/2006/relationships/image" Target="../media/image117.jpeg"/></Relationships>
</file>

<file path=ppt/slides/_rels/slide43.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7.xml"/><Relationship Id="rId5" Type="http://schemas.openxmlformats.org/officeDocument/2006/relationships/image" Target="../media/image123.jpeg"/><Relationship Id="rId4" Type="http://schemas.openxmlformats.org/officeDocument/2006/relationships/image" Target="../media/image122.jpeg"/></Relationships>
</file>

<file path=ppt/slides/_rels/slide46.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http://www.nasa.gov/mission_pages/phoenix/main/index.html" TargetMode="External"/><Relationship Id="rId2" Type="http://schemas.openxmlformats.org/officeDocument/2006/relationships/image" Target="../media/image127.png"/><Relationship Id="rId1" Type="http://schemas.openxmlformats.org/officeDocument/2006/relationships/slideLayout" Target="../slideLayouts/slideLayout7.xml"/><Relationship Id="rId4" Type="http://schemas.openxmlformats.org/officeDocument/2006/relationships/image" Target="../media/image128.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hyperlink" Target="http://marsrovers.jpl.nasa.gov/home/index.html" TargetMode="External"/><Relationship Id="rId4" Type="http://schemas.openxmlformats.org/officeDocument/2006/relationships/hyperlink" Target="http://sci.esa.int/science-e/www/area/index.cfm?fareaid=9"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7.xml"/><Relationship Id="rId4" Type="http://schemas.openxmlformats.org/officeDocument/2006/relationships/image" Target="../media/image131.jpeg"/></Relationships>
</file>

<file path=ppt/slides/_rels/slide51.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7.xml"/><Relationship Id="rId6" Type="http://schemas.openxmlformats.org/officeDocument/2006/relationships/image" Target="../media/image136.jpeg"/><Relationship Id="rId5" Type="http://schemas.openxmlformats.org/officeDocument/2006/relationships/image" Target="../media/image135.jpeg"/><Relationship Id="rId4" Type="http://schemas.openxmlformats.org/officeDocument/2006/relationships/image" Target="../media/image134.jpeg"/></Relationships>
</file>

<file path=ppt/slides/_rels/slide52.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slideLayout" Target="../slideLayouts/slideLayout7.xml"/><Relationship Id="rId1" Type="http://schemas.openxmlformats.org/officeDocument/2006/relationships/video" Target="file:///K:\prezentace%20vlastn&#237;\Mars_st\3896_mars_1280x720.wmv" TargetMode="External"/><Relationship Id="rId4" Type="http://schemas.openxmlformats.org/officeDocument/2006/relationships/hyperlink" Target="http://msl-scicorner.jpl.nasa.gov/ScienceGoals/"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png"/><Relationship Id="rId1" Type="http://schemas.openxmlformats.org/officeDocument/2006/relationships/slideLayout" Target="../slideLayouts/slideLayout7.xml"/><Relationship Id="rId5" Type="http://schemas.openxmlformats.org/officeDocument/2006/relationships/image" Target="../media/image141.jpeg"/><Relationship Id="rId4" Type="http://schemas.openxmlformats.org/officeDocument/2006/relationships/image" Target="../media/image140.jpeg"/></Relationships>
</file>

<file path=ppt/slides/_rels/slide54.xml.rels><?xml version="1.0" encoding="UTF-8" standalone="yes"?>
<Relationships xmlns="http://schemas.openxmlformats.org/package/2006/relationships"><Relationship Id="rId3" Type="http://schemas.openxmlformats.org/officeDocument/2006/relationships/image" Target="../media/image143.jpeg"/><Relationship Id="rId7" Type="http://schemas.openxmlformats.org/officeDocument/2006/relationships/hyperlink" Target="http://mars.jpl.nasa.gov/msl/multimedia/videos/index.cfm?v=23" TargetMode="External"/><Relationship Id="rId2" Type="http://schemas.openxmlformats.org/officeDocument/2006/relationships/image" Target="../media/image142.jpeg"/><Relationship Id="rId1" Type="http://schemas.openxmlformats.org/officeDocument/2006/relationships/slideLayout" Target="../slideLayouts/slideLayout7.xml"/><Relationship Id="rId6" Type="http://schemas.openxmlformats.org/officeDocument/2006/relationships/image" Target="../media/image146.jpeg"/><Relationship Id="rId5" Type="http://schemas.openxmlformats.org/officeDocument/2006/relationships/image" Target="../media/image145.jpeg"/><Relationship Id="rId4" Type="http://schemas.openxmlformats.org/officeDocument/2006/relationships/image" Target="../media/image144.jpeg"/></Relationships>
</file>

<file path=ppt/slides/_rels/slide55.xml.rels><?xml version="1.0" encoding="UTF-8" standalone="yes"?>
<Relationships xmlns="http://schemas.openxmlformats.org/package/2006/relationships"><Relationship Id="rId3" Type="http://schemas.openxmlformats.org/officeDocument/2006/relationships/hyperlink" Target="http://vtm.e15.cz/aktuality/vozitko-curiosity-zvedavy-tulak-rudou-planetou" TargetMode="External"/><Relationship Id="rId2" Type="http://schemas.openxmlformats.org/officeDocument/2006/relationships/image" Target="../media/image147.jpeg"/><Relationship Id="rId1" Type="http://schemas.openxmlformats.org/officeDocument/2006/relationships/slideLayout" Target="../slideLayouts/slideLayout7.xml"/><Relationship Id="rId5" Type="http://schemas.openxmlformats.org/officeDocument/2006/relationships/image" Target="../media/image148.jpeg"/><Relationship Id="rId4" Type="http://schemas.openxmlformats.org/officeDocument/2006/relationships/hyperlink" Target="http://mars.jpl.nasa.gov/msl/mission/instruments/"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slideLayout" Target="../slideLayouts/slideLayout7.xml"/><Relationship Id="rId1" Type="http://schemas.openxmlformats.org/officeDocument/2006/relationships/video" Target="file:///E:\prezentace%20vlastn&#237;\Mars\mars_vs_wind_640x480.mpg" TargetMode="External"/><Relationship Id="rId5" Type="http://schemas.openxmlformats.org/officeDocument/2006/relationships/image" Target="../media/image151.png"/><Relationship Id="rId4" Type="http://schemas.openxmlformats.org/officeDocument/2006/relationships/image" Target="../media/image150.jpeg"/></Relationships>
</file>

<file path=ppt/slides/_rels/slide57.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52.jpeg"/><Relationship Id="rId1" Type="http://schemas.openxmlformats.org/officeDocument/2006/relationships/slideLayout" Target="../slideLayouts/slideLayout7.xml"/><Relationship Id="rId5" Type="http://schemas.openxmlformats.org/officeDocument/2006/relationships/image" Target="../media/image155.jpeg"/><Relationship Id="rId4" Type="http://schemas.openxmlformats.org/officeDocument/2006/relationships/image" Target="../media/image154.jpeg"/></Relationships>
</file>

<file path=ppt/slides/_rels/slide58.xml.rels><?xml version="1.0" encoding="UTF-8" standalone="yes"?>
<Relationships xmlns="http://schemas.openxmlformats.org/package/2006/relationships"><Relationship Id="rId3" Type="http://schemas.openxmlformats.org/officeDocument/2006/relationships/hyperlink" Target="http://www.aldebaran.cz/bulletin/2012_45_mar.php" TargetMode="External"/><Relationship Id="rId2" Type="http://schemas.openxmlformats.org/officeDocument/2006/relationships/image" Target="../media/image156.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6" descr="MRO-Polar-Scene_resize"/>
          <p:cNvPicPr>
            <a:picLocks noChangeAspect="1" noChangeArrowheads="1"/>
          </p:cNvPicPr>
          <p:nvPr/>
        </p:nvPicPr>
        <p:blipFill>
          <a:blip r:embed="rId2" cstate="print"/>
          <a:srcRect/>
          <a:stretch>
            <a:fillRect/>
          </a:stretch>
        </p:blipFill>
        <p:spPr bwMode="auto">
          <a:xfrm>
            <a:off x="0" y="333375"/>
            <a:ext cx="9144000" cy="6534150"/>
          </a:xfrm>
          <a:prstGeom prst="rect">
            <a:avLst/>
          </a:prstGeom>
          <a:noFill/>
          <a:ln w="9525">
            <a:noFill/>
            <a:miter lim="800000"/>
            <a:headEnd/>
            <a:tailEnd/>
          </a:ln>
        </p:spPr>
      </p:pic>
      <p:sp>
        <p:nvSpPr>
          <p:cNvPr id="2051" name="Text Box 4"/>
          <p:cNvSpPr txBox="1">
            <a:spLocks noChangeArrowheads="1"/>
          </p:cNvSpPr>
          <p:nvPr/>
        </p:nvSpPr>
        <p:spPr bwMode="auto">
          <a:xfrm>
            <a:off x="0" y="-19050"/>
            <a:ext cx="6704013" cy="2000250"/>
          </a:xfrm>
          <a:prstGeom prst="rect">
            <a:avLst/>
          </a:prstGeom>
          <a:noFill/>
          <a:ln w="9525">
            <a:noFill/>
            <a:miter lim="800000"/>
            <a:headEnd/>
            <a:tailEnd/>
          </a:ln>
        </p:spPr>
        <p:txBody>
          <a:bodyPr wrap="none">
            <a:spAutoFit/>
          </a:bodyPr>
          <a:lstStyle/>
          <a:p>
            <a:r>
              <a:rPr lang="cs-CZ" sz="4000">
                <a:solidFill>
                  <a:schemeClr val="bg1"/>
                </a:solidFill>
              </a:rPr>
              <a:t>MARS</a:t>
            </a:r>
          </a:p>
          <a:p>
            <a:r>
              <a:rPr lang="cs-CZ" sz="1200">
                <a:solidFill>
                  <a:schemeClr val="bg1"/>
                </a:solidFill>
              </a:rPr>
              <a:t>z internetu vykradl ing. arch. Ivan Havlíček 2012</a:t>
            </a:r>
          </a:p>
          <a:p>
            <a:r>
              <a:rPr lang="cs-CZ" sz="1200">
                <a:solidFill>
                  <a:schemeClr val="bg1"/>
                </a:solidFill>
              </a:rPr>
              <a:t>podle </a:t>
            </a:r>
            <a:r>
              <a:rPr lang="cs-CZ" sz="1200">
                <a:solidFill>
                  <a:schemeClr val="bg1"/>
                </a:solidFill>
                <a:hlinkClick r:id="rId3"/>
              </a:rPr>
              <a:t>http://www.esa.int/esa-mmg/mmg.pl?type=I&amp;single=y&amp;mission=Mars%20Express&amp;start=1</a:t>
            </a:r>
            <a:endParaRPr lang="cs-CZ" sz="1200">
              <a:solidFill>
                <a:schemeClr val="bg1"/>
              </a:solidFill>
            </a:endParaRPr>
          </a:p>
          <a:p>
            <a:r>
              <a:rPr lang="cs-CZ" sz="1200">
                <a:solidFill>
                  <a:schemeClr val="bg1"/>
                </a:solidFill>
                <a:hlinkClick r:id="rId4"/>
              </a:rPr>
              <a:t>http://mars.jpl.nasa.gov/</a:t>
            </a:r>
            <a:endParaRPr lang="cs-CZ" sz="1200">
              <a:solidFill>
                <a:schemeClr val="bg1"/>
              </a:solidFill>
            </a:endParaRPr>
          </a:p>
          <a:p>
            <a:r>
              <a:rPr lang="cs-CZ" sz="1200">
                <a:solidFill>
                  <a:schemeClr val="bg1"/>
                </a:solidFill>
                <a:hlinkClick r:id="rId5"/>
              </a:rPr>
              <a:t>http://www.esa.int/esaCP/index.html</a:t>
            </a:r>
            <a:endParaRPr lang="cs-CZ" sz="1200">
              <a:solidFill>
                <a:schemeClr val="bg1"/>
              </a:solidFill>
            </a:endParaRPr>
          </a:p>
          <a:p>
            <a:r>
              <a:rPr lang="cs-CZ" sz="1200">
                <a:solidFill>
                  <a:schemeClr val="bg1"/>
                </a:solidFill>
                <a:hlinkClick r:id="rId6"/>
              </a:rPr>
              <a:t>http://rst.gsfc.nasa.gov/Sect19/Sect19_10.html</a:t>
            </a:r>
            <a:endParaRPr lang="cs-CZ" sz="1200">
              <a:solidFill>
                <a:schemeClr val="bg1"/>
              </a:solidFill>
            </a:endParaRPr>
          </a:p>
          <a:p>
            <a:r>
              <a:rPr lang="cs-CZ" sz="1200">
                <a:solidFill>
                  <a:schemeClr val="bg1"/>
                </a:solidFill>
                <a:hlinkClick r:id="rId7"/>
              </a:rPr>
              <a:t>http://marsoweb.nas.nasa.gov/landingsites/</a:t>
            </a:r>
            <a:endParaRPr lang="cs-CZ" sz="1200">
              <a:solidFill>
                <a:schemeClr val="bg1"/>
              </a:solidFill>
            </a:endParaRPr>
          </a:p>
          <a:p>
            <a:endParaRPr lang="cs-CZ" sz="120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astronomy\Solar system\Mars\MERA_A2526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1267" name="Picture 3" descr="D:\astronomy\Solar system\Mars\MERA_Sol2555_1_1.jpg"/>
          <p:cNvPicPr>
            <a:picLocks noChangeAspect="1" noChangeArrowheads="1"/>
          </p:cNvPicPr>
          <p:nvPr/>
        </p:nvPicPr>
        <p:blipFill>
          <a:blip r:embed="rId3" cstate="print"/>
          <a:srcRect/>
          <a:stretch>
            <a:fillRect/>
          </a:stretch>
        </p:blipFill>
        <p:spPr bwMode="auto">
          <a:xfrm>
            <a:off x="107950" y="1751013"/>
            <a:ext cx="5327650" cy="3775075"/>
          </a:xfrm>
          <a:prstGeom prst="rect">
            <a:avLst/>
          </a:prstGeom>
          <a:noFill/>
          <a:ln w="9525">
            <a:noFill/>
            <a:miter lim="800000"/>
            <a:headEnd/>
            <a:tailEnd/>
          </a:ln>
        </p:spPr>
      </p:pic>
      <p:sp>
        <p:nvSpPr>
          <p:cNvPr id="11268" name="TextovéPole 3"/>
          <p:cNvSpPr txBox="1">
            <a:spLocks noChangeArrowheads="1"/>
          </p:cNvSpPr>
          <p:nvPr/>
        </p:nvSpPr>
        <p:spPr bwMode="auto">
          <a:xfrm>
            <a:off x="2989263" y="201613"/>
            <a:ext cx="2446337" cy="1230312"/>
          </a:xfrm>
          <a:prstGeom prst="rect">
            <a:avLst/>
          </a:prstGeom>
          <a:solidFill>
            <a:schemeClr val="bg1"/>
          </a:solidFill>
          <a:ln w="9525">
            <a:noFill/>
            <a:miter lim="800000"/>
            <a:headEnd/>
            <a:tailEnd/>
          </a:ln>
        </p:spPr>
        <p:txBody>
          <a:bodyPr>
            <a:spAutoFit/>
          </a:bodyPr>
          <a:lstStyle/>
          <a:p>
            <a:pPr algn="r"/>
            <a:r>
              <a:rPr lang="cs-CZ" b="1"/>
              <a:t>Rover Spirit</a:t>
            </a:r>
          </a:p>
          <a:p>
            <a:pPr algn="r"/>
            <a:r>
              <a:rPr lang="cs-CZ"/>
              <a:t>4.1.2004 – 22.3.2010</a:t>
            </a:r>
          </a:p>
          <a:p>
            <a:pPr algn="r"/>
            <a:r>
              <a:rPr lang="cs-CZ"/>
              <a:t>délka trasy 7730,50 m</a:t>
            </a:r>
          </a:p>
          <a:p>
            <a:pPr algn="r"/>
            <a:r>
              <a:rPr lang="en-US" sz="1000"/>
              <a:t>The rovers were designed to last for 90 days on the martian surface.</a:t>
            </a:r>
            <a:endParaRPr lang="cs-CZ" sz="1000"/>
          </a:p>
        </p:txBody>
      </p:sp>
      <p:pic>
        <p:nvPicPr>
          <p:cNvPr id="11269" name="Picture 4" descr="D:\astronomy\Solar system\Mars\1264440428_25394-2_fhaz-2145-2154-anim.gif"/>
          <p:cNvPicPr>
            <a:picLocks noChangeAspect="1" noChangeArrowheads="1" noCrop="1"/>
          </p:cNvPicPr>
          <p:nvPr/>
        </p:nvPicPr>
        <p:blipFill>
          <a:blip r:embed="rId4" cstate="print"/>
          <a:srcRect/>
          <a:stretch>
            <a:fillRect/>
          </a:stretch>
        </p:blipFill>
        <p:spPr bwMode="auto">
          <a:xfrm>
            <a:off x="5543550" y="188913"/>
            <a:ext cx="3600450" cy="180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290" name="Picture 17" descr="R1602188annot50"/>
          <p:cNvPicPr>
            <a:picLocks noChangeAspect="1" noChangeArrowheads="1"/>
          </p:cNvPicPr>
          <p:nvPr/>
        </p:nvPicPr>
        <p:blipFill>
          <a:blip r:embed="rId2" cstate="print">
            <a:lum bright="-6000" contrast="18000"/>
          </a:blip>
          <a:srcRect/>
          <a:stretch>
            <a:fillRect/>
          </a:stretch>
        </p:blipFill>
        <p:spPr bwMode="auto">
          <a:xfrm>
            <a:off x="4554538" y="0"/>
            <a:ext cx="4589462" cy="2084388"/>
          </a:xfrm>
          <a:prstGeom prst="rect">
            <a:avLst/>
          </a:prstGeom>
          <a:noFill/>
          <a:ln w="9525">
            <a:noFill/>
            <a:miter lim="800000"/>
            <a:headEnd/>
            <a:tailEnd/>
          </a:ln>
        </p:spPr>
      </p:pic>
      <p:sp>
        <p:nvSpPr>
          <p:cNvPr id="12291" name="Text Box 19"/>
          <p:cNvSpPr txBox="1">
            <a:spLocks noChangeArrowheads="1"/>
          </p:cNvSpPr>
          <p:nvPr/>
        </p:nvSpPr>
        <p:spPr bwMode="auto">
          <a:xfrm>
            <a:off x="4572000" y="1728788"/>
            <a:ext cx="2141538" cy="366712"/>
          </a:xfrm>
          <a:prstGeom prst="rect">
            <a:avLst/>
          </a:prstGeom>
          <a:noFill/>
          <a:ln w="9525">
            <a:noFill/>
            <a:miter lim="800000"/>
            <a:headEnd/>
            <a:tailEnd/>
          </a:ln>
        </p:spPr>
        <p:txBody>
          <a:bodyPr wrap="none">
            <a:spAutoFit/>
          </a:bodyPr>
          <a:lstStyle/>
          <a:p>
            <a:r>
              <a:rPr lang="cs-CZ" sz="1200" b="1">
                <a:solidFill>
                  <a:schemeClr val="bg1"/>
                </a:solidFill>
              </a:rPr>
              <a:t>MGS MOC2-981, 24.1.2005</a:t>
            </a:r>
            <a:r>
              <a:rPr lang="cs-CZ">
                <a:solidFill>
                  <a:schemeClr val="bg1"/>
                </a:solidFill>
              </a:rPr>
              <a:t> </a:t>
            </a:r>
          </a:p>
        </p:txBody>
      </p:sp>
      <p:pic>
        <p:nvPicPr>
          <p:cNvPr id="12292" name="Picture 20" descr="Minerals_at_Meridiani_3"/>
          <p:cNvPicPr>
            <a:picLocks noChangeAspect="1" noChangeArrowheads="1"/>
          </p:cNvPicPr>
          <p:nvPr/>
        </p:nvPicPr>
        <p:blipFill>
          <a:blip r:embed="rId3" cstate="print"/>
          <a:srcRect l="7338" t="6207" r="7616" b="6688"/>
          <a:stretch>
            <a:fillRect/>
          </a:stretch>
        </p:blipFill>
        <p:spPr bwMode="auto">
          <a:xfrm>
            <a:off x="0" y="1412875"/>
            <a:ext cx="4500563" cy="2160588"/>
          </a:xfrm>
          <a:prstGeom prst="rect">
            <a:avLst/>
          </a:prstGeom>
          <a:noFill/>
          <a:ln w="9525">
            <a:noFill/>
            <a:miter lim="800000"/>
            <a:headEnd/>
            <a:tailEnd/>
          </a:ln>
        </p:spPr>
      </p:pic>
      <p:pic>
        <p:nvPicPr>
          <p:cNvPr id="12293" name="Picture 23" descr="Phobos_eclipse-A067R1"/>
          <p:cNvPicPr>
            <a:picLocks noChangeAspect="1" noChangeArrowheads="1"/>
          </p:cNvPicPr>
          <p:nvPr/>
        </p:nvPicPr>
        <p:blipFill>
          <a:blip r:embed="rId4" cstate="print"/>
          <a:srcRect l="5241" r="1933" b="7539"/>
          <a:stretch>
            <a:fillRect/>
          </a:stretch>
        </p:blipFill>
        <p:spPr bwMode="auto">
          <a:xfrm>
            <a:off x="179388" y="188913"/>
            <a:ext cx="3455987" cy="1152525"/>
          </a:xfrm>
          <a:prstGeom prst="rect">
            <a:avLst/>
          </a:prstGeom>
          <a:noFill/>
          <a:ln w="9525">
            <a:noFill/>
            <a:miter lim="800000"/>
            <a:headEnd/>
            <a:tailEnd/>
          </a:ln>
        </p:spPr>
      </p:pic>
      <p:sp>
        <p:nvSpPr>
          <p:cNvPr id="12294" name="Text Box 24"/>
          <p:cNvSpPr txBox="1">
            <a:spLocks noChangeArrowheads="1"/>
          </p:cNvSpPr>
          <p:nvPr/>
        </p:nvSpPr>
        <p:spPr bwMode="auto">
          <a:xfrm>
            <a:off x="268288" y="-26988"/>
            <a:ext cx="3224212" cy="366713"/>
          </a:xfrm>
          <a:prstGeom prst="rect">
            <a:avLst/>
          </a:prstGeom>
          <a:noFill/>
          <a:ln w="9525">
            <a:noFill/>
            <a:miter lim="800000"/>
            <a:headEnd/>
            <a:tailEnd/>
          </a:ln>
        </p:spPr>
        <p:txBody>
          <a:bodyPr wrap="none">
            <a:spAutoFit/>
          </a:bodyPr>
          <a:lstStyle/>
          <a:p>
            <a:r>
              <a:rPr lang="cs-CZ" sz="1200" b="1">
                <a:solidFill>
                  <a:schemeClr val="bg1"/>
                </a:solidFill>
              </a:rPr>
              <a:t>Opportunity – zatmění Slunce Phobosem</a:t>
            </a:r>
            <a:r>
              <a:rPr lang="cs-CZ"/>
              <a:t> </a:t>
            </a:r>
          </a:p>
        </p:txBody>
      </p:sp>
      <p:pic>
        <p:nvPicPr>
          <p:cNvPr id="12295" name="Picture 2" descr="D:\astronomy\Solar system\Mars\PIA15689_Greeley_Pan_wDeck_L257F_br2.jpg"/>
          <p:cNvPicPr>
            <a:picLocks noChangeAspect="1" noChangeArrowheads="1"/>
          </p:cNvPicPr>
          <p:nvPr/>
        </p:nvPicPr>
        <p:blipFill>
          <a:blip r:embed="rId5" cstate="print"/>
          <a:srcRect/>
          <a:stretch>
            <a:fillRect/>
          </a:stretch>
        </p:blipFill>
        <p:spPr bwMode="auto">
          <a:xfrm>
            <a:off x="0" y="3702050"/>
            <a:ext cx="9144000" cy="3155950"/>
          </a:xfrm>
          <a:prstGeom prst="rect">
            <a:avLst/>
          </a:prstGeom>
          <a:noFill/>
          <a:ln w="9525">
            <a:noFill/>
            <a:miter lim="800000"/>
            <a:headEnd/>
            <a:tailEnd/>
          </a:ln>
        </p:spPr>
      </p:pic>
      <p:sp>
        <p:nvSpPr>
          <p:cNvPr id="12296" name="TextovéPole 10"/>
          <p:cNvSpPr txBox="1">
            <a:spLocks noChangeArrowheads="1"/>
          </p:cNvSpPr>
          <p:nvPr/>
        </p:nvSpPr>
        <p:spPr bwMode="auto">
          <a:xfrm>
            <a:off x="4500563" y="2276475"/>
            <a:ext cx="4643437" cy="1446213"/>
          </a:xfrm>
          <a:prstGeom prst="rect">
            <a:avLst/>
          </a:prstGeom>
          <a:noFill/>
          <a:ln w="9525">
            <a:noFill/>
            <a:miter lim="800000"/>
            <a:headEnd/>
            <a:tailEnd/>
          </a:ln>
        </p:spPr>
        <p:txBody>
          <a:bodyPr>
            <a:spAutoFit/>
          </a:bodyPr>
          <a:lstStyle/>
          <a:p>
            <a:pPr algn="r"/>
            <a:r>
              <a:rPr lang="en-US" sz="1100" b="1">
                <a:solidFill>
                  <a:schemeClr val="bg1"/>
                </a:solidFill>
              </a:rPr>
              <a:t>This full-circle scene combines 817 images</a:t>
            </a:r>
            <a:r>
              <a:rPr lang="cs-CZ" sz="1100" b="1">
                <a:solidFill>
                  <a:schemeClr val="bg1"/>
                </a:solidFill>
              </a:rPr>
              <a:t>.</a:t>
            </a:r>
            <a:r>
              <a:rPr lang="en-US" sz="1100" b="1">
                <a:solidFill>
                  <a:schemeClr val="bg1"/>
                </a:solidFill>
              </a:rPr>
              <a:t> </a:t>
            </a:r>
            <a:endParaRPr lang="cs-CZ" sz="1100" b="1">
              <a:solidFill>
                <a:schemeClr val="bg1"/>
              </a:solidFill>
            </a:endParaRPr>
          </a:p>
          <a:p>
            <a:pPr algn="r"/>
            <a:r>
              <a:rPr lang="en-US" sz="1100">
                <a:solidFill>
                  <a:schemeClr val="bg1"/>
                </a:solidFill>
              </a:rPr>
              <a:t>Opportunity's Pancam took the component images between the 2,811th Martian day, or sol, of the rover's Mars surface mission (Dec. 21, 2011) and Sol 2,947 (May 8, 2012). Opportunity spent those months on a northward sloped outcrop, "Greeley Haven," which angled the rover's solar panels toward the sun low in the northern sky during southern hemisphere winter. The site is near the northern tip of the "Cape York" segment of the western rim of Endeavour Crater.</a:t>
            </a:r>
            <a:endParaRPr lang="cs-CZ" sz="110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314" name="Picture 7" descr="Sol339B_P2581_L456-B352R1"/>
          <p:cNvPicPr>
            <a:picLocks noChangeAspect="1" noChangeArrowheads="1"/>
          </p:cNvPicPr>
          <p:nvPr/>
        </p:nvPicPr>
        <p:blipFill>
          <a:blip r:embed="rId2" cstate="print"/>
          <a:srcRect t="31566" r="3998" b="15018"/>
          <a:stretch>
            <a:fillRect/>
          </a:stretch>
        </p:blipFill>
        <p:spPr bwMode="auto">
          <a:xfrm>
            <a:off x="6551613" y="5300663"/>
            <a:ext cx="2592387" cy="1439862"/>
          </a:xfrm>
          <a:prstGeom prst="rect">
            <a:avLst/>
          </a:prstGeom>
          <a:noFill/>
          <a:ln w="9525">
            <a:noFill/>
            <a:miter lim="800000"/>
            <a:headEnd/>
            <a:tailEnd/>
          </a:ln>
        </p:spPr>
      </p:pic>
      <p:pic>
        <p:nvPicPr>
          <p:cNvPr id="13315" name="Picture 8" descr="500--03-pyrrho_mi_mosaic-B127R1_br2"/>
          <p:cNvPicPr>
            <a:picLocks noChangeAspect="1" noChangeArrowheads="1"/>
          </p:cNvPicPr>
          <p:nvPr/>
        </p:nvPicPr>
        <p:blipFill>
          <a:blip r:embed="rId3" cstate="print"/>
          <a:srcRect/>
          <a:stretch>
            <a:fillRect/>
          </a:stretch>
        </p:blipFill>
        <p:spPr bwMode="auto">
          <a:xfrm>
            <a:off x="0" y="5000625"/>
            <a:ext cx="6443663" cy="1857375"/>
          </a:xfrm>
          <a:prstGeom prst="rect">
            <a:avLst/>
          </a:prstGeom>
          <a:noFill/>
          <a:ln w="9525">
            <a:noFill/>
            <a:miter lim="800000"/>
            <a:headEnd/>
            <a:tailEnd/>
          </a:ln>
        </p:spPr>
      </p:pic>
      <p:pic>
        <p:nvPicPr>
          <p:cNvPr id="13316" name="Picture 12" descr="Dells_C-B058R1_br2"/>
          <p:cNvPicPr>
            <a:picLocks noChangeAspect="1" noChangeArrowheads="1"/>
          </p:cNvPicPr>
          <p:nvPr/>
        </p:nvPicPr>
        <p:blipFill>
          <a:blip r:embed="rId4" cstate="print"/>
          <a:srcRect/>
          <a:stretch>
            <a:fillRect/>
          </a:stretch>
        </p:blipFill>
        <p:spPr bwMode="auto">
          <a:xfrm>
            <a:off x="0" y="0"/>
            <a:ext cx="5003800" cy="2736850"/>
          </a:xfrm>
          <a:prstGeom prst="rect">
            <a:avLst/>
          </a:prstGeom>
          <a:noFill/>
          <a:ln w="9525">
            <a:noFill/>
            <a:miter lim="800000"/>
            <a:headEnd/>
            <a:tailEnd/>
          </a:ln>
        </p:spPr>
      </p:pic>
      <p:pic>
        <p:nvPicPr>
          <p:cNvPr id="13317" name="Picture 13" descr="LastChance_A_JG04-B058R1"/>
          <p:cNvPicPr>
            <a:picLocks noChangeAspect="1" noChangeArrowheads="1"/>
          </p:cNvPicPr>
          <p:nvPr/>
        </p:nvPicPr>
        <p:blipFill>
          <a:blip r:embed="rId5" cstate="print"/>
          <a:srcRect/>
          <a:stretch>
            <a:fillRect/>
          </a:stretch>
        </p:blipFill>
        <p:spPr bwMode="auto">
          <a:xfrm>
            <a:off x="250825" y="2787650"/>
            <a:ext cx="3025775" cy="2270125"/>
          </a:xfrm>
          <a:prstGeom prst="rect">
            <a:avLst/>
          </a:prstGeom>
          <a:noFill/>
          <a:ln w="9525">
            <a:noFill/>
            <a:miter lim="800000"/>
            <a:headEnd/>
            <a:tailEnd/>
          </a:ln>
        </p:spPr>
      </p:pic>
      <p:pic>
        <p:nvPicPr>
          <p:cNvPr id="13318" name="Picture 14" descr="LowerChance_B_JG05-B058R1"/>
          <p:cNvPicPr>
            <a:picLocks noChangeAspect="1" noChangeArrowheads="1"/>
          </p:cNvPicPr>
          <p:nvPr/>
        </p:nvPicPr>
        <p:blipFill>
          <a:blip r:embed="rId6" cstate="print"/>
          <a:srcRect r="2696" b="3761"/>
          <a:stretch>
            <a:fillRect/>
          </a:stretch>
        </p:blipFill>
        <p:spPr bwMode="auto">
          <a:xfrm>
            <a:off x="5219700" y="47625"/>
            <a:ext cx="2520950" cy="1868488"/>
          </a:xfrm>
          <a:prstGeom prst="rect">
            <a:avLst/>
          </a:prstGeom>
          <a:noFill/>
          <a:ln w="19050">
            <a:solidFill>
              <a:srgbClr val="FF6600"/>
            </a:solidFill>
            <a:miter lim="800000"/>
            <a:headEnd/>
            <a:tailEnd/>
          </a:ln>
        </p:spPr>
      </p:pic>
      <p:pic>
        <p:nvPicPr>
          <p:cNvPr id="13319" name="Picture 6" descr="999--05-Tosca_1MM142ILF31PER90P2907M222M1_SG-B147R1-B150R1_br2"/>
          <p:cNvPicPr>
            <a:picLocks noChangeAspect="1" noChangeArrowheads="1"/>
          </p:cNvPicPr>
          <p:nvPr/>
        </p:nvPicPr>
        <p:blipFill>
          <a:blip r:embed="rId7" cstate="print">
            <a:clrChange>
              <a:clrFrom>
                <a:srgbClr val="000000"/>
              </a:clrFrom>
              <a:clrTo>
                <a:srgbClr val="000000">
                  <a:alpha val="0"/>
                </a:srgbClr>
              </a:clrTo>
            </a:clrChange>
          </a:blip>
          <a:srcRect/>
          <a:stretch>
            <a:fillRect/>
          </a:stretch>
        </p:blipFill>
        <p:spPr bwMode="auto">
          <a:xfrm>
            <a:off x="3424238" y="2278063"/>
            <a:ext cx="2757487" cy="2879725"/>
          </a:xfrm>
          <a:prstGeom prst="rect">
            <a:avLst/>
          </a:prstGeom>
          <a:noFill/>
          <a:ln w="9525">
            <a:noFill/>
            <a:miter lim="800000"/>
            <a:headEnd/>
            <a:tailEnd/>
          </a:ln>
        </p:spPr>
      </p:pic>
      <p:pic>
        <p:nvPicPr>
          <p:cNvPr id="13320" name="Picture 15" descr="LowerChance_D_JG07-B058R1"/>
          <p:cNvPicPr>
            <a:picLocks noChangeAspect="1" noChangeArrowheads="1"/>
          </p:cNvPicPr>
          <p:nvPr/>
        </p:nvPicPr>
        <p:blipFill>
          <a:blip r:embed="rId8" cstate="print"/>
          <a:srcRect l="3099"/>
          <a:stretch>
            <a:fillRect/>
          </a:stretch>
        </p:blipFill>
        <p:spPr bwMode="auto">
          <a:xfrm>
            <a:off x="6227763" y="1844675"/>
            <a:ext cx="2233612" cy="1730375"/>
          </a:xfrm>
          <a:prstGeom prst="rect">
            <a:avLst/>
          </a:prstGeom>
          <a:noFill/>
          <a:ln w="19050">
            <a:solidFill>
              <a:srgbClr val="FF6600"/>
            </a:solidFill>
            <a:miter lim="800000"/>
            <a:headEnd/>
            <a:tailEnd/>
          </a:ln>
        </p:spPr>
      </p:pic>
      <p:pic>
        <p:nvPicPr>
          <p:cNvPr id="13321" name="Picture 16" descr="LowerChance_F-B058R1"/>
          <p:cNvPicPr>
            <a:picLocks noChangeAspect="1" noChangeArrowheads="1"/>
          </p:cNvPicPr>
          <p:nvPr/>
        </p:nvPicPr>
        <p:blipFill>
          <a:blip r:embed="rId9" cstate="print"/>
          <a:srcRect b="36316"/>
          <a:stretch>
            <a:fillRect/>
          </a:stretch>
        </p:blipFill>
        <p:spPr bwMode="auto">
          <a:xfrm>
            <a:off x="6443663" y="3429000"/>
            <a:ext cx="2662237" cy="1728788"/>
          </a:xfrm>
          <a:prstGeom prst="rect">
            <a:avLst/>
          </a:prstGeom>
          <a:noFill/>
          <a:ln w="19050">
            <a:solidFill>
              <a:srgbClr val="FF6600"/>
            </a:solidFill>
            <a:miter lim="800000"/>
            <a:headEnd/>
            <a:tailEnd/>
          </a:ln>
        </p:spPr>
      </p:pic>
      <p:sp>
        <p:nvSpPr>
          <p:cNvPr id="13322" name="Text Box 17"/>
          <p:cNvSpPr txBox="1">
            <a:spLocks noChangeArrowheads="1"/>
          </p:cNvSpPr>
          <p:nvPr/>
        </p:nvSpPr>
        <p:spPr bwMode="auto">
          <a:xfrm>
            <a:off x="7789863" y="260350"/>
            <a:ext cx="1220787" cy="1155700"/>
          </a:xfrm>
          <a:prstGeom prst="rect">
            <a:avLst/>
          </a:prstGeom>
          <a:noFill/>
          <a:ln w="9525">
            <a:noFill/>
            <a:miter lim="800000"/>
            <a:headEnd/>
            <a:tailEnd/>
          </a:ln>
        </p:spPr>
        <p:txBody>
          <a:bodyPr wrap="none">
            <a:spAutoFit/>
          </a:bodyPr>
          <a:lstStyle/>
          <a:p>
            <a:pPr algn="ctr"/>
            <a:r>
              <a:rPr lang="cs-CZ" sz="1400">
                <a:solidFill>
                  <a:schemeClr val="bg1"/>
                </a:solidFill>
              </a:rPr>
              <a:t>VODA</a:t>
            </a:r>
          </a:p>
          <a:p>
            <a:pPr algn="ctr"/>
            <a:r>
              <a:rPr lang="cs-CZ" sz="1400">
                <a:solidFill>
                  <a:schemeClr val="bg1"/>
                </a:solidFill>
              </a:rPr>
              <a:t>a </a:t>
            </a:r>
          </a:p>
          <a:p>
            <a:pPr algn="ctr"/>
            <a:r>
              <a:rPr lang="cs-CZ" sz="1400">
                <a:solidFill>
                  <a:schemeClr val="bg1"/>
                </a:solidFill>
              </a:rPr>
              <a:t>METEORITY</a:t>
            </a:r>
          </a:p>
          <a:p>
            <a:pPr algn="ctr"/>
            <a:endParaRPr lang="cs-CZ" sz="1400">
              <a:solidFill>
                <a:schemeClr val="bg1"/>
              </a:solidFill>
            </a:endParaRPr>
          </a:p>
          <a:p>
            <a:pPr algn="ctr"/>
            <a:r>
              <a:rPr lang="cs-CZ" sz="1400">
                <a:solidFill>
                  <a:schemeClr val="bg1"/>
                </a:solidFill>
              </a:rPr>
              <a:t>Opportunity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PIA08808_resize"/>
          <p:cNvPicPr>
            <a:picLocks noChangeAspect="1" noChangeArrowheads="1"/>
          </p:cNvPicPr>
          <p:nvPr/>
        </p:nvPicPr>
        <p:blipFill>
          <a:blip r:embed="rId2" cstate="print"/>
          <a:srcRect/>
          <a:stretch>
            <a:fillRect/>
          </a:stretch>
        </p:blipFill>
        <p:spPr bwMode="auto">
          <a:xfrm>
            <a:off x="0" y="0"/>
            <a:ext cx="9144000" cy="2614613"/>
          </a:xfrm>
          <a:prstGeom prst="rect">
            <a:avLst/>
          </a:prstGeom>
          <a:noFill/>
          <a:ln w="9525">
            <a:noFill/>
            <a:miter lim="800000"/>
            <a:headEnd/>
            <a:tailEnd/>
          </a:ln>
        </p:spPr>
      </p:pic>
      <p:pic>
        <p:nvPicPr>
          <p:cNvPr id="14339" name="Picture 3" descr="PIA08806_resize"/>
          <p:cNvPicPr>
            <a:picLocks noChangeAspect="1" noChangeArrowheads="1"/>
          </p:cNvPicPr>
          <p:nvPr/>
        </p:nvPicPr>
        <p:blipFill>
          <a:blip r:embed="rId3" cstate="print"/>
          <a:srcRect/>
          <a:stretch>
            <a:fillRect/>
          </a:stretch>
        </p:blipFill>
        <p:spPr bwMode="auto">
          <a:xfrm>
            <a:off x="0" y="4244975"/>
            <a:ext cx="9144000" cy="2613025"/>
          </a:xfrm>
          <a:prstGeom prst="rect">
            <a:avLst/>
          </a:prstGeom>
          <a:noFill/>
          <a:ln w="9525">
            <a:noFill/>
            <a:miter lim="800000"/>
            <a:headEnd/>
            <a:tailEnd/>
          </a:ln>
        </p:spPr>
      </p:pic>
      <p:pic>
        <p:nvPicPr>
          <p:cNvPr id="14340" name="Picture 4" descr="PIA08754_resize"/>
          <p:cNvPicPr>
            <a:picLocks noChangeAspect="1" noChangeArrowheads="1"/>
          </p:cNvPicPr>
          <p:nvPr/>
        </p:nvPicPr>
        <p:blipFill>
          <a:blip r:embed="rId4" cstate="print"/>
          <a:srcRect/>
          <a:stretch>
            <a:fillRect/>
          </a:stretch>
        </p:blipFill>
        <p:spPr bwMode="auto">
          <a:xfrm>
            <a:off x="0" y="2781300"/>
            <a:ext cx="9144000" cy="1287463"/>
          </a:xfrm>
          <a:prstGeom prst="rect">
            <a:avLst/>
          </a:prstGeom>
          <a:noFill/>
          <a:ln w="9525">
            <a:noFill/>
            <a:miter lim="800000"/>
            <a:headEnd/>
            <a:tailEnd/>
          </a:ln>
        </p:spPr>
      </p:pic>
      <p:sp>
        <p:nvSpPr>
          <p:cNvPr id="14341" name="TextovéPole 4"/>
          <p:cNvSpPr txBox="1">
            <a:spLocks noChangeArrowheads="1"/>
          </p:cNvSpPr>
          <p:nvPr/>
        </p:nvSpPr>
        <p:spPr bwMode="auto">
          <a:xfrm>
            <a:off x="179388" y="4292600"/>
            <a:ext cx="1447800" cy="339725"/>
          </a:xfrm>
          <a:prstGeom prst="rect">
            <a:avLst/>
          </a:prstGeom>
          <a:noFill/>
          <a:ln w="9525">
            <a:noFill/>
            <a:miter lim="800000"/>
            <a:headEnd/>
            <a:tailEnd/>
          </a:ln>
        </p:spPr>
        <p:txBody>
          <a:bodyPr wrap="none">
            <a:spAutoFit/>
          </a:bodyPr>
          <a:lstStyle/>
          <a:p>
            <a:r>
              <a:rPr lang="cs-CZ" sz="1600"/>
              <a:t>Victoria crater</a:t>
            </a:r>
          </a:p>
        </p:txBody>
      </p:sp>
      <p:sp>
        <p:nvSpPr>
          <p:cNvPr id="14342" name="TextovéPole 5"/>
          <p:cNvSpPr txBox="1">
            <a:spLocks noChangeArrowheads="1"/>
          </p:cNvSpPr>
          <p:nvPr/>
        </p:nvSpPr>
        <p:spPr bwMode="auto">
          <a:xfrm>
            <a:off x="7191375" y="3573463"/>
            <a:ext cx="1404938" cy="338137"/>
          </a:xfrm>
          <a:prstGeom prst="rect">
            <a:avLst/>
          </a:prstGeom>
          <a:noFill/>
          <a:ln w="9525">
            <a:noFill/>
            <a:miter lim="800000"/>
            <a:headEnd/>
            <a:tailEnd/>
          </a:ln>
        </p:spPr>
        <p:txBody>
          <a:bodyPr wrap="none">
            <a:spAutoFit/>
          </a:bodyPr>
          <a:lstStyle/>
          <a:p>
            <a:r>
              <a:rPr lang="cs-CZ" sz="1600">
                <a:solidFill>
                  <a:schemeClr val="bg1"/>
                </a:solidFill>
              </a:rPr>
              <a:t>Beagle crater</a:t>
            </a:r>
          </a:p>
        </p:txBody>
      </p:sp>
      <p:sp>
        <p:nvSpPr>
          <p:cNvPr id="14343" name="TextovéPole 6"/>
          <p:cNvSpPr txBox="1">
            <a:spLocks noChangeArrowheads="1"/>
          </p:cNvSpPr>
          <p:nvPr/>
        </p:nvSpPr>
        <p:spPr bwMode="auto">
          <a:xfrm>
            <a:off x="0" y="0"/>
            <a:ext cx="1447800" cy="338138"/>
          </a:xfrm>
          <a:prstGeom prst="rect">
            <a:avLst/>
          </a:prstGeom>
          <a:noFill/>
          <a:ln w="9525">
            <a:noFill/>
            <a:miter lim="800000"/>
            <a:headEnd/>
            <a:tailEnd/>
          </a:ln>
        </p:spPr>
        <p:txBody>
          <a:bodyPr wrap="none">
            <a:spAutoFit/>
          </a:bodyPr>
          <a:lstStyle/>
          <a:p>
            <a:r>
              <a:rPr lang="cs-CZ" sz="1600"/>
              <a:t>Victoria crater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descr="D:\astronomy\Solar system\Mars\MERB_Sol3128_1.jpg"/>
          <p:cNvPicPr>
            <a:picLocks noChangeAspect="1" noChangeArrowheads="1"/>
          </p:cNvPicPr>
          <p:nvPr/>
        </p:nvPicPr>
        <p:blipFill>
          <a:blip r:embed="rId2" cstate="print"/>
          <a:srcRect l="7607" r="14040"/>
          <a:stretch>
            <a:fillRect/>
          </a:stretch>
        </p:blipFill>
        <p:spPr bwMode="auto">
          <a:xfrm>
            <a:off x="4502150" y="0"/>
            <a:ext cx="4641850" cy="6858000"/>
          </a:xfrm>
          <a:prstGeom prst="rect">
            <a:avLst/>
          </a:prstGeom>
          <a:noFill/>
          <a:ln w="9525">
            <a:noFill/>
            <a:miter lim="800000"/>
            <a:headEnd/>
            <a:tailEnd/>
          </a:ln>
        </p:spPr>
      </p:pic>
      <p:grpSp>
        <p:nvGrpSpPr>
          <p:cNvPr id="15363" name="Skupina 6"/>
          <p:cNvGrpSpPr>
            <a:grpSpLocks/>
          </p:cNvGrpSpPr>
          <p:nvPr/>
        </p:nvGrpSpPr>
        <p:grpSpPr bwMode="auto">
          <a:xfrm>
            <a:off x="0" y="0"/>
            <a:ext cx="4859338" cy="6858000"/>
            <a:chOff x="288000" y="0"/>
            <a:chExt cx="3258468" cy="5420835"/>
          </a:xfrm>
        </p:grpSpPr>
        <p:pic>
          <p:nvPicPr>
            <p:cNvPr id="15366" name="Picture 2" descr="D:\astronomy\Solar system\Mars\MERB_Sol2055_1.jpg"/>
            <p:cNvPicPr>
              <a:picLocks noChangeAspect="1" noChangeArrowheads="1"/>
            </p:cNvPicPr>
            <p:nvPr/>
          </p:nvPicPr>
          <p:blipFill>
            <a:blip r:embed="rId3" cstate="print"/>
            <a:srcRect l="16982" t="7233" r="16351" b="16122"/>
            <a:stretch>
              <a:fillRect/>
            </a:stretch>
          </p:blipFill>
          <p:spPr bwMode="auto">
            <a:xfrm>
              <a:off x="323528" y="0"/>
              <a:ext cx="1052838" cy="2420888"/>
            </a:xfrm>
            <a:prstGeom prst="rect">
              <a:avLst/>
            </a:prstGeom>
            <a:noFill/>
            <a:ln w="9525">
              <a:noFill/>
              <a:miter lim="800000"/>
              <a:headEnd/>
              <a:tailEnd/>
            </a:ln>
          </p:spPr>
        </p:pic>
        <p:pic>
          <p:nvPicPr>
            <p:cNvPr id="15367" name="Picture 3" descr="D:\astronomy\Solar system\Mars\MERB_Sol2438_1.jpg"/>
            <p:cNvPicPr>
              <a:picLocks noChangeAspect="1" noChangeArrowheads="1"/>
            </p:cNvPicPr>
            <p:nvPr/>
          </p:nvPicPr>
          <p:blipFill>
            <a:blip r:embed="rId4" cstate="print"/>
            <a:srcRect l="13261" t="45273" r="53883"/>
            <a:stretch>
              <a:fillRect/>
            </a:stretch>
          </p:blipFill>
          <p:spPr bwMode="auto">
            <a:xfrm>
              <a:off x="288000" y="2376000"/>
              <a:ext cx="899624" cy="1191771"/>
            </a:xfrm>
            <a:prstGeom prst="rect">
              <a:avLst/>
            </a:prstGeom>
            <a:noFill/>
            <a:ln w="9525">
              <a:noFill/>
              <a:miter lim="800000"/>
              <a:headEnd/>
              <a:tailEnd/>
            </a:ln>
          </p:spPr>
        </p:pic>
        <p:pic>
          <p:nvPicPr>
            <p:cNvPr id="15368" name="Picture 4" descr="D:\astronomy\Solar system\Mars\MERB_Sol2654_1.jpg"/>
            <p:cNvPicPr>
              <a:picLocks noChangeAspect="1" noChangeArrowheads="1"/>
            </p:cNvPicPr>
            <p:nvPr/>
          </p:nvPicPr>
          <p:blipFill>
            <a:blip r:embed="rId5" cstate="print"/>
            <a:srcRect l="4749" t="11548" r="5638"/>
            <a:stretch>
              <a:fillRect/>
            </a:stretch>
          </p:blipFill>
          <p:spPr bwMode="auto">
            <a:xfrm>
              <a:off x="329543" y="2916000"/>
              <a:ext cx="3216925" cy="2504835"/>
            </a:xfrm>
            <a:prstGeom prst="rect">
              <a:avLst/>
            </a:prstGeom>
            <a:noFill/>
            <a:ln w="9525">
              <a:noFill/>
              <a:miter lim="800000"/>
              <a:headEnd/>
              <a:tailEnd/>
            </a:ln>
          </p:spPr>
        </p:pic>
      </p:grpSp>
      <p:pic>
        <p:nvPicPr>
          <p:cNvPr id="15364" name="Picture 8" descr="D:\astronomy\Solar system\Mars\MERB_Sol3010_1.jpg"/>
          <p:cNvPicPr>
            <a:picLocks noChangeAspect="1" noChangeArrowheads="1"/>
          </p:cNvPicPr>
          <p:nvPr/>
        </p:nvPicPr>
        <p:blipFill>
          <a:blip r:embed="rId6" cstate="print"/>
          <a:srcRect/>
          <a:stretch>
            <a:fillRect/>
          </a:stretch>
        </p:blipFill>
        <p:spPr bwMode="auto">
          <a:xfrm>
            <a:off x="1692275" y="404813"/>
            <a:ext cx="2735263" cy="3217862"/>
          </a:xfrm>
          <a:prstGeom prst="rect">
            <a:avLst/>
          </a:prstGeom>
          <a:noFill/>
          <a:ln w="9525">
            <a:noFill/>
            <a:miter lim="800000"/>
            <a:headEnd/>
            <a:tailEnd/>
          </a:ln>
        </p:spPr>
      </p:pic>
      <p:sp>
        <p:nvSpPr>
          <p:cNvPr id="15365" name="TextovéPole 9"/>
          <p:cNvSpPr txBox="1">
            <a:spLocks noChangeArrowheads="1"/>
          </p:cNvSpPr>
          <p:nvPr/>
        </p:nvSpPr>
        <p:spPr bwMode="auto">
          <a:xfrm>
            <a:off x="4427538" y="180975"/>
            <a:ext cx="2446337" cy="1077913"/>
          </a:xfrm>
          <a:prstGeom prst="rect">
            <a:avLst/>
          </a:prstGeom>
          <a:solidFill>
            <a:schemeClr val="bg1"/>
          </a:solidFill>
          <a:ln w="9525">
            <a:noFill/>
            <a:miter lim="800000"/>
            <a:headEnd/>
            <a:tailEnd/>
          </a:ln>
        </p:spPr>
        <p:txBody>
          <a:bodyPr>
            <a:spAutoFit/>
          </a:bodyPr>
          <a:lstStyle/>
          <a:p>
            <a:pPr algn="r"/>
            <a:r>
              <a:rPr lang="cs-CZ" b="1"/>
              <a:t>Rover Opportunity</a:t>
            </a:r>
          </a:p>
          <a:p>
            <a:pPr algn="r"/>
            <a:r>
              <a:rPr lang="cs-CZ"/>
              <a:t>25.1.2004 – dodnes</a:t>
            </a:r>
          </a:p>
          <a:p>
            <a:pPr algn="r"/>
            <a:r>
              <a:rPr lang="cs-CZ"/>
              <a:t>ujeto  35404,20 m</a:t>
            </a:r>
          </a:p>
          <a:p>
            <a:pPr algn="r"/>
            <a:r>
              <a:rPr lang="cs-CZ" sz="1000"/>
              <a:t>(do 13. 11. 2012 – Sol  3131)</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6386" name="Picture 5" descr="mgs_banner"/>
          <p:cNvPicPr>
            <a:picLocks noChangeAspect="1" noChangeArrowheads="1"/>
          </p:cNvPicPr>
          <p:nvPr/>
        </p:nvPicPr>
        <p:blipFill>
          <a:blip r:embed="rId2" cstate="print"/>
          <a:srcRect/>
          <a:stretch>
            <a:fillRect/>
          </a:stretch>
        </p:blipFill>
        <p:spPr bwMode="auto">
          <a:xfrm>
            <a:off x="0" y="0"/>
            <a:ext cx="5867400" cy="1044575"/>
          </a:xfrm>
          <a:prstGeom prst="rect">
            <a:avLst/>
          </a:prstGeom>
          <a:noFill/>
          <a:ln w="9525">
            <a:noFill/>
            <a:miter lim="800000"/>
            <a:headEnd/>
            <a:tailEnd/>
          </a:ln>
        </p:spPr>
      </p:pic>
      <p:sp>
        <p:nvSpPr>
          <p:cNvPr id="16387" name="Text Box 6"/>
          <p:cNvSpPr txBox="1">
            <a:spLocks noChangeArrowheads="1"/>
          </p:cNvSpPr>
          <p:nvPr/>
        </p:nvSpPr>
        <p:spPr bwMode="auto">
          <a:xfrm>
            <a:off x="34925" y="1035050"/>
            <a:ext cx="3024188" cy="1169988"/>
          </a:xfrm>
          <a:prstGeom prst="rect">
            <a:avLst/>
          </a:prstGeom>
          <a:noFill/>
          <a:ln w="9525">
            <a:noFill/>
            <a:miter lim="800000"/>
            <a:headEnd/>
            <a:tailEnd/>
          </a:ln>
        </p:spPr>
        <p:txBody>
          <a:bodyPr>
            <a:spAutoFit/>
          </a:bodyPr>
          <a:lstStyle/>
          <a:p>
            <a:r>
              <a:rPr lang="cs-CZ" sz="1400">
                <a:solidFill>
                  <a:schemeClr val="bg1"/>
                </a:solidFill>
              </a:rPr>
              <a:t>start  7.11.1996</a:t>
            </a:r>
          </a:p>
          <a:p>
            <a:r>
              <a:rPr lang="cs-CZ" sz="1400">
                <a:solidFill>
                  <a:schemeClr val="bg1"/>
                </a:solidFill>
              </a:rPr>
              <a:t>navedení na dráhu kolem Marsu 12.9.1997</a:t>
            </a:r>
          </a:p>
          <a:p>
            <a:r>
              <a:rPr lang="cs-CZ" sz="1400">
                <a:solidFill>
                  <a:schemeClr val="bg1"/>
                </a:solidFill>
              </a:rPr>
              <a:t>mise ukončena v roce 2006</a:t>
            </a:r>
          </a:p>
          <a:p>
            <a:r>
              <a:rPr lang="cs-CZ" sz="1400">
                <a:solidFill>
                  <a:schemeClr val="bg1"/>
                </a:solidFill>
              </a:rPr>
              <a:t>po 9 rocích a 52 dnech na orbitě</a:t>
            </a:r>
          </a:p>
        </p:txBody>
      </p:sp>
      <p:pic>
        <p:nvPicPr>
          <p:cNvPr id="16388" name="Picture 8" descr="20050912-repeatNPWIC"/>
          <p:cNvPicPr>
            <a:picLocks noChangeAspect="1" noChangeArrowheads="1"/>
          </p:cNvPicPr>
          <p:nvPr/>
        </p:nvPicPr>
        <p:blipFill>
          <a:blip r:embed="rId3" cstate="print"/>
          <a:srcRect/>
          <a:stretch>
            <a:fillRect/>
          </a:stretch>
        </p:blipFill>
        <p:spPr bwMode="auto">
          <a:xfrm>
            <a:off x="3409950" y="1052513"/>
            <a:ext cx="5734050" cy="5805487"/>
          </a:xfrm>
          <a:prstGeom prst="rect">
            <a:avLst/>
          </a:prstGeom>
          <a:noFill/>
          <a:ln w="9525">
            <a:noFill/>
            <a:miter lim="800000"/>
            <a:headEnd/>
            <a:tailEnd/>
          </a:ln>
        </p:spPr>
      </p:pic>
      <p:pic>
        <p:nvPicPr>
          <p:cNvPr id="16389" name="Picture 9" descr="moc2_msss_sp_cap_100_resize"/>
          <p:cNvPicPr>
            <a:picLocks noChangeAspect="1" noChangeArrowheads="1"/>
          </p:cNvPicPr>
          <p:nvPr/>
        </p:nvPicPr>
        <p:blipFill>
          <a:blip r:embed="rId4" cstate="print"/>
          <a:srcRect/>
          <a:stretch>
            <a:fillRect/>
          </a:stretch>
        </p:blipFill>
        <p:spPr bwMode="auto">
          <a:xfrm>
            <a:off x="0" y="2205038"/>
            <a:ext cx="3397250" cy="4652962"/>
          </a:xfrm>
          <a:prstGeom prst="rect">
            <a:avLst/>
          </a:prstGeom>
          <a:noFill/>
          <a:ln w="9525">
            <a:noFill/>
            <a:miter lim="800000"/>
            <a:headEnd/>
            <a:tailEnd/>
          </a:ln>
        </p:spPr>
      </p:pic>
      <p:sp>
        <p:nvSpPr>
          <p:cNvPr id="16390" name="Text Box 10"/>
          <p:cNvSpPr txBox="1">
            <a:spLocks noChangeArrowheads="1"/>
          </p:cNvSpPr>
          <p:nvPr/>
        </p:nvSpPr>
        <p:spPr bwMode="auto">
          <a:xfrm>
            <a:off x="6156325" y="765175"/>
            <a:ext cx="1047750" cy="304800"/>
          </a:xfrm>
          <a:prstGeom prst="rect">
            <a:avLst/>
          </a:prstGeom>
          <a:noFill/>
          <a:ln w="9525">
            <a:noFill/>
            <a:miter lim="800000"/>
            <a:headEnd/>
            <a:tailEnd/>
          </a:ln>
        </p:spPr>
        <p:txBody>
          <a:bodyPr wrap="none" lIns="90000" tIns="46800" rIns="90000" bIns="46800">
            <a:spAutoFit/>
          </a:bodyPr>
          <a:lstStyle/>
          <a:p>
            <a:r>
              <a:rPr lang="cs-CZ" sz="1400">
                <a:solidFill>
                  <a:schemeClr val="bg1"/>
                </a:solidFill>
              </a:rPr>
              <a:t>severní pól</a:t>
            </a:r>
          </a:p>
        </p:txBody>
      </p:sp>
      <p:sp>
        <p:nvSpPr>
          <p:cNvPr id="16391" name="Text Box 11"/>
          <p:cNvSpPr txBox="1">
            <a:spLocks noChangeArrowheads="1"/>
          </p:cNvSpPr>
          <p:nvPr/>
        </p:nvSpPr>
        <p:spPr bwMode="auto">
          <a:xfrm>
            <a:off x="1219200" y="6453188"/>
            <a:ext cx="782638" cy="304800"/>
          </a:xfrm>
          <a:prstGeom prst="rect">
            <a:avLst/>
          </a:prstGeom>
          <a:noFill/>
          <a:ln w="9525">
            <a:noFill/>
            <a:miter lim="800000"/>
            <a:headEnd/>
            <a:tailEnd/>
          </a:ln>
        </p:spPr>
        <p:txBody>
          <a:bodyPr wrap="none" lIns="90000" tIns="46800" rIns="90000" bIns="46800">
            <a:spAutoFit/>
          </a:bodyPr>
          <a:lstStyle/>
          <a:p>
            <a:r>
              <a:rPr lang="cs-CZ" sz="1400">
                <a:solidFill>
                  <a:schemeClr val="bg1"/>
                </a:solidFill>
              </a:rPr>
              <a:t>jižní pól</a:t>
            </a:r>
          </a:p>
        </p:txBody>
      </p:sp>
      <p:sp>
        <p:nvSpPr>
          <p:cNvPr id="16392" name="TextovéPole 7"/>
          <p:cNvSpPr txBox="1">
            <a:spLocks noChangeArrowheads="1"/>
          </p:cNvSpPr>
          <p:nvPr/>
        </p:nvSpPr>
        <p:spPr bwMode="auto">
          <a:xfrm>
            <a:off x="6423025" y="0"/>
            <a:ext cx="2720975" cy="276225"/>
          </a:xfrm>
          <a:prstGeom prst="rect">
            <a:avLst/>
          </a:prstGeom>
          <a:noFill/>
          <a:ln w="9525">
            <a:noFill/>
            <a:miter lim="800000"/>
            <a:headEnd/>
            <a:tailEnd/>
          </a:ln>
        </p:spPr>
        <p:txBody>
          <a:bodyPr wrap="none">
            <a:spAutoFit/>
          </a:bodyPr>
          <a:lstStyle/>
          <a:p>
            <a:r>
              <a:rPr lang="cs-CZ" sz="1200">
                <a:hlinkClick r:id="rId5"/>
              </a:rPr>
              <a:t>http://marsprogram.jpl.nasa.gov/mgs/</a:t>
            </a:r>
            <a:endParaRPr lang="cs-CZ" sz="12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7410" name="Picture 8" descr="orbnps"/>
          <p:cNvPicPr>
            <a:picLocks noChangeAspect="1" noChangeArrowheads="1"/>
          </p:cNvPicPr>
          <p:nvPr/>
        </p:nvPicPr>
        <p:blipFill>
          <a:blip r:embed="rId2" cstate="print"/>
          <a:srcRect/>
          <a:stretch>
            <a:fillRect/>
          </a:stretch>
        </p:blipFill>
        <p:spPr bwMode="auto">
          <a:xfrm>
            <a:off x="1835696" y="0"/>
            <a:ext cx="2255837" cy="2636838"/>
          </a:xfrm>
          <a:prstGeom prst="rect">
            <a:avLst/>
          </a:prstGeom>
          <a:noFill/>
          <a:ln w="9525">
            <a:noFill/>
            <a:miter lim="800000"/>
            <a:headEnd/>
            <a:tailEnd/>
          </a:ln>
        </p:spPr>
      </p:pic>
      <p:pic>
        <p:nvPicPr>
          <p:cNvPr id="17411" name="Picture 4" descr="orbmerc"/>
          <p:cNvPicPr>
            <a:picLocks noChangeAspect="1" noChangeArrowheads="1"/>
          </p:cNvPicPr>
          <p:nvPr/>
        </p:nvPicPr>
        <p:blipFill>
          <a:blip r:embed="rId3" cstate="print"/>
          <a:srcRect t="7967" b="7695"/>
          <a:stretch>
            <a:fillRect/>
          </a:stretch>
        </p:blipFill>
        <p:spPr bwMode="auto">
          <a:xfrm>
            <a:off x="0" y="2420938"/>
            <a:ext cx="9144000" cy="4437062"/>
          </a:xfrm>
          <a:prstGeom prst="rect">
            <a:avLst/>
          </a:prstGeom>
          <a:noFill/>
          <a:ln w="9525">
            <a:noFill/>
            <a:miter lim="800000"/>
            <a:headEnd/>
            <a:tailEnd/>
          </a:ln>
        </p:spPr>
      </p:pic>
      <p:pic>
        <p:nvPicPr>
          <p:cNvPr id="17412" name="Picture 5" descr="mgs-mid-size"/>
          <p:cNvPicPr>
            <a:picLocks noChangeAspect="1" noChangeArrowheads="1"/>
          </p:cNvPicPr>
          <p:nvPr/>
        </p:nvPicPr>
        <p:blipFill>
          <a:blip r:embed="rId4" cstate="print"/>
          <a:srcRect l="13799" r="7697"/>
          <a:stretch>
            <a:fillRect/>
          </a:stretch>
        </p:blipFill>
        <p:spPr bwMode="auto">
          <a:xfrm>
            <a:off x="0" y="0"/>
            <a:ext cx="1835696" cy="2420938"/>
          </a:xfrm>
          <a:prstGeom prst="rect">
            <a:avLst/>
          </a:prstGeom>
          <a:noFill/>
          <a:ln w="9525">
            <a:noFill/>
            <a:miter lim="800000"/>
            <a:headEnd/>
            <a:tailEnd/>
          </a:ln>
        </p:spPr>
      </p:pic>
      <p:pic>
        <p:nvPicPr>
          <p:cNvPr id="46082" name="Picture 2" descr="http://nssdc.gsfc.nasa.gov/planetary/image/mgs_mars_topo.jpg"/>
          <p:cNvPicPr>
            <a:picLocks noChangeAspect="1" noChangeArrowheads="1"/>
          </p:cNvPicPr>
          <p:nvPr/>
        </p:nvPicPr>
        <p:blipFill>
          <a:blip r:embed="rId5" cstate="print"/>
          <a:srcRect t="44626"/>
          <a:stretch>
            <a:fillRect/>
          </a:stretch>
        </p:blipFill>
        <p:spPr bwMode="auto">
          <a:xfrm>
            <a:off x="4355976" y="0"/>
            <a:ext cx="4788024" cy="2355396"/>
          </a:xfrm>
          <a:prstGeom prst="rect">
            <a:avLst/>
          </a:prstGeom>
          <a:noFill/>
        </p:spPr>
      </p:pic>
      <p:sp>
        <p:nvSpPr>
          <p:cNvPr id="17415" name="Text Box 9"/>
          <p:cNvSpPr txBox="1">
            <a:spLocks noChangeArrowheads="1"/>
          </p:cNvSpPr>
          <p:nvPr/>
        </p:nvSpPr>
        <p:spPr bwMode="auto">
          <a:xfrm>
            <a:off x="6660232" y="44624"/>
            <a:ext cx="1233487" cy="336550"/>
          </a:xfrm>
          <a:prstGeom prst="rect">
            <a:avLst/>
          </a:prstGeom>
          <a:noFill/>
          <a:ln w="9525">
            <a:noFill/>
            <a:miter lim="800000"/>
            <a:headEnd/>
            <a:tailEnd/>
          </a:ln>
        </p:spPr>
        <p:txBody>
          <a:bodyPr wrap="none">
            <a:spAutoFit/>
          </a:bodyPr>
          <a:lstStyle/>
          <a:p>
            <a:r>
              <a:rPr lang="cs-CZ" sz="1600" b="1" dirty="0">
                <a:solidFill>
                  <a:schemeClr val="bg1"/>
                </a:solidFill>
              </a:rPr>
              <a:t>Topografie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434" name="Picture 4" descr="E12-00113sub"/>
          <p:cNvPicPr>
            <a:picLocks noChangeAspect="1" noChangeArrowheads="1"/>
          </p:cNvPicPr>
          <p:nvPr/>
        </p:nvPicPr>
        <p:blipFill>
          <a:blip r:embed="rId2" cstate="print"/>
          <a:srcRect/>
          <a:stretch>
            <a:fillRect/>
          </a:stretch>
        </p:blipFill>
        <p:spPr bwMode="auto">
          <a:xfrm>
            <a:off x="0" y="404813"/>
            <a:ext cx="5368925" cy="5638800"/>
          </a:xfrm>
          <a:prstGeom prst="rect">
            <a:avLst/>
          </a:prstGeom>
          <a:noFill/>
          <a:ln w="9525">
            <a:noFill/>
            <a:miter lim="800000"/>
            <a:headEnd/>
            <a:tailEnd/>
          </a:ln>
        </p:spPr>
      </p:pic>
      <p:pic>
        <p:nvPicPr>
          <p:cNvPr id="18435" name="Picture 5" descr="ganges_landslide_w_anno"/>
          <p:cNvPicPr>
            <a:picLocks noChangeAspect="1" noChangeArrowheads="1"/>
          </p:cNvPicPr>
          <p:nvPr/>
        </p:nvPicPr>
        <p:blipFill>
          <a:blip r:embed="rId3" cstate="print"/>
          <a:srcRect/>
          <a:stretch>
            <a:fillRect/>
          </a:stretch>
        </p:blipFill>
        <p:spPr bwMode="auto">
          <a:xfrm>
            <a:off x="5392738" y="0"/>
            <a:ext cx="3751262" cy="6858000"/>
          </a:xfrm>
          <a:prstGeom prst="rect">
            <a:avLst/>
          </a:prstGeom>
          <a:noFill/>
          <a:ln w="9525">
            <a:noFill/>
            <a:miter lim="800000"/>
            <a:headEnd/>
            <a:tailEnd/>
          </a:ln>
        </p:spPr>
      </p:pic>
      <p:sp>
        <p:nvSpPr>
          <p:cNvPr id="18436" name="Text Box 7"/>
          <p:cNvSpPr txBox="1">
            <a:spLocks noChangeArrowheads="1"/>
          </p:cNvSpPr>
          <p:nvPr/>
        </p:nvSpPr>
        <p:spPr bwMode="auto">
          <a:xfrm>
            <a:off x="0" y="0"/>
            <a:ext cx="1958975" cy="366713"/>
          </a:xfrm>
          <a:prstGeom prst="rect">
            <a:avLst/>
          </a:prstGeom>
          <a:noFill/>
          <a:ln w="9525">
            <a:noFill/>
            <a:miter lim="800000"/>
            <a:headEnd/>
            <a:tailEnd/>
          </a:ln>
        </p:spPr>
        <p:txBody>
          <a:bodyPr wrap="none" lIns="90000" tIns="46800" rIns="90000" bIns="46800">
            <a:spAutoFit/>
          </a:bodyPr>
          <a:lstStyle/>
          <a:p>
            <a:r>
              <a:rPr lang="cs-CZ">
                <a:solidFill>
                  <a:schemeClr val="bg1"/>
                </a:solidFill>
              </a:rPr>
              <a:t>VODNÍ ŘEČIŠTĚ</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9458" name="Picture 2" descr="PIA09028_c_resize"/>
          <p:cNvPicPr>
            <a:picLocks noChangeAspect="1" noChangeArrowheads="1"/>
          </p:cNvPicPr>
          <p:nvPr/>
        </p:nvPicPr>
        <p:blipFill>
          <a:blip r:embed="rId2" cstate="print"/>
          <a:srcRect l="18364"/>
          <a:stretch>
            <a:fillRect/>
          </a:stretch>
        </p:blipFill>
        <p:spPr bwMode="auto">
          <a:xfrm>
            <a:off x="0" y="0"/>
            <a:ext cx="6083300" cy="6858000"/>
          </a:xfrm>
          <a:prstGeom prst="rect">
            <a:avLst/>
          </a:prstGeom>
          <a:noFill/>
          <a:ln w="9525">
            <a:noFill/>
            <a:miter lim="800000"/>
            <a:headEnd/>
            <a:tailEnd/>
          </a:ln>
        </p:spPr>
      </p:pic>
      <p:pic>
        <p:nvPicPr>
          <p:cNvPr id="19459" name="Picture 3" descr="PIA09028_b_resize"/>
          <p:cNvPicPr>
            <a:picLocks noChangeAspect="1" noChangeArrowheads="1"/>
          </p:cNvPicPr>
          <p:nvPr/>
        </p:nvPicPr>
        <p:blipFill>
          <a:blip r:embed="rId3" cstate="print"/>
          <a:srcRect t="7732"/>
          <a:stretch>
            <a:fillRect/>
          </a:stretch>
        </p:blipFill>
        <p:spPr bwMode="auto">
          <a:xfrm>
            <a:off x="6108700" y="3357563"/>
            <a:ext cx="3035300" cy="3500437"/>
          </a:xfrm>
          <a:prstGeom prst="rect">
            <a:avLst/>
          </a:prstGeom>
          <a:noFill/>
          <a:ln w="9525">
            <a:noFill/>
            <a:miter lim="800000"/>
            <a:headEnd/>
            <a:tailEnd/>
          </a:ln>
        </p:spPr>
      </p:pic>
      <p:pic>
        <p:nvPicPr>
          <p:cNvPr id="19460" name="Picture 4" descr="PIA09028_d_resize"/>
          <p:cNvPicPr preferRelativeResize="0">
            <a:picLocks noChangeArrowheads="1"/>
          </p:cNvPicPr>
          <p:nvPr/>
        </p:nvPicPr>
        <p:blipFill>
          <a:blip r:embed="rId4" cstate="print"/>
          <a:srcRect b="13536"/>
          <a:stretch>
            <a:fillRect/>
          </a:stretch>
        </p:blipFill>
        <p:spPr bwMode="auto">
          <a:xfrm>
            <a:off x="6102350" y="0"/>
            <a:ext cx="3044825" cy="3328988"/>
          </a:xfrm>
          <a:prstGeom prst="rect">
            <a:avLst/>
          </a:prstGeom>
          <a:noFill/>
          <a:ln w="9525">
            <a:noFill/>
            <a:miter lim="800000"/>
            <a:headEnd/>
            <a:tailEnd/>
          </a:ln>
        </p:spPr>
      </p:pic>
      <p:sp>
        <p:nvSpPr>
          <p:cNvPr id="19461" name="Text Box 5"/>
          <p:cNvSpPr txBox="1">
            <a:spLocks noChangeArrowheads="1"/>
          </p:cNvSpPr>
          <p:nvPr/>
        </p:nvSpPr>
        <p:spPr bwMode="auto">
          <a:xfrm>
            <a:off x="0" y="6308725"/>
            <a:ext cx="1958975" cy="366713"/>
          </a:xfrm>
          <a:prstGeom prst="rect">
            <a:avLst/>
          </a:prstGeom>
          <a:solidFill>
            <a:schemeClr val="tx1"/>
          </a:solidFill>
          <a:ln w="9525">
            <a:noFill/>
            <a:miter lim="800000"/>
            <a:headEnd/>
            <a:tailEnd/>
          </a:ln>
        </p:spPr>
        <p:txBody>
          <a:bodyPr wrap="none" lIns="90000" tIns="46800" rIns="90000" bIns="46800">
            <a:spAutoFit/>
          </a:bodyPr>
          <a:lstStyle/>
          <a:p>
            <a:r>
              <a:rPr lang="cs-CZ">
                <a:solidFill>
                  <a:schemeClr val="bg1"/>
                </a:solidFill>
              </a:rPr>
              <a:t>VODNÍ ŘEČIŠTĚ</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482" name="Picture 2" descr="PIA09028_a_anno_resize"/>
          <p:cNvPicPr>
            <a:picLocks noChangeAspect="1" noChangeArrowheads="1"/>
          </p:cNvPicPr>
          <p:nvPr/>
        </p:nvPicPr>
        <p:blipFill>
          <a:blip r:embed="rId2" cstate="print"/>
          <a:srcRect/>
          <a:stretch>
            <a:fillRect/>
          </a:stretch>
        </p:blipFill>
        <p:spPr bwMode="auto">
          <a:xfrm>
            <a:off x="0" y="476250"/>
            <a:ext cx="9144000" cy="5486400"/>
          </a:xfrm>
          <a:prstGeom prst="rect">
            <a:avLst/>
          </a:prstGeom>
          <a:noFill/>
          <a:ln w="9525">
            <a:noFill/>
            <a:miter lim="800000"/>
            <a:headEnd/>
            <a:tailEnd/>
          </a:ln>
        </p:spPr>
      </p:pic>
      <p:sp>
        <p:nvSpPr>
          <p:cNvPr id="20483" name="Text Box 3"/>
          <p:cNvSpPr txBox="1">
            <a:spLocks noChangeArrowheads="1"/>
          </p:cNvSpPr>
          <p:nvPr/>
        </p:nvSpPr>
        <p:spPr bwMode="auto">
          <a:xfrm>
            <a:off x="0" y="0"/>
            <a:ext cx="1958975" cy="366713"/>
          </a:xfrm>
          <a:prstGeom prst="rect">
            <a:avLst/>
          </a:prstGeom>
          <a:noFill/>
          <a:ln w="9525">
            <a:noFill/>
            <a:miter lim="800000"/>
            <a:headEnd/>
            <a:tailEnd/>
          </a:ln>
        </p:spPr>
        <p:txBody>
          <a:bodyPr wrap="none" lIns="90000" tIns="46800" rIns="90000" bIns="46800">
            <a:spAutoFit/>
          </a:bodyPr>
          <a:lstStyle/>
          <a:p>
            <a:r>
              <a:rPr lang="cs-CZ">
                <a:solidFill>
                  <a:schemeClr val="bg1"/>
                </a:solidFill>
              </a:rPr>
              <a:t>VODNÍ ŘEČIŠTĚ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descr="marscolormap_marsexpress_full"/>
          <p:cNvPicPr>
            <a:picLocks noChangeAspect="1" noChangeArrowheads="1"/>
          </p:cNvPicPr>
          <p:nvPr/>
        </p:nvPicPr>
        <p:blipFill>
          <a:blip r:embed="rId2" cstate="print"/>
          <a:srcRect/>
          <a:stretch>
            <a:fillRect/>
          </a:stretch>
        </p:blipFill>
        <p:spPr bwMode="auto">
          <a:xfrm>
            <a:off x="0" y="0"/>
            <a:ext cx="5645150" cy="5645150"/>
          </a:xfrm>
          <a:prstGeom prst="rect">
            <a:avLst/>
          </a:prstGeom>
          <a:noFill/>
          <a:ln w="9525">
            <a:noFill/>
            <a:miter lim="800000"/>
            <a:headEnd/>
            <a:tailEnd/>
          </a:ln>
        </p:spPr>
      </p:pic>
      <p:pic>
        <p:nvPicPr>
          <p:cNvPr id="3075" name="Picture 4" descr="mars080503-02"/>
          <p:cNvPicPr>
            <a:picLocks noChangeAspect="1" noChangeArrowheads="1"/>
          </p:cNvPicPr>
          <p:nvPr/>
        </p:nvPicPr>
        <p:blipFill>
          <a:blip r:embed="rId3" cstate="print"/>
          <a:srcRect l="12312" t="24796" r="16122" b="25624"/>
          <a:stretch>
            <a:fillRect/>
          </a:stretch>
        </p:blipFill>
        <p:spPr bwMode="auto">
          <a:xfrm>
            <a:off x="2124075" y="4076700"/>
            <a:ext cx="1395413" cy="1441450"/>
          </a:xfrm>
          <a:prstGeom prst="rect">
            <a:avLst/>
          </a:prstGeom>
          <a:noFill/>
          <a:ln w="9525">
            <a:noFill/>
            <a:miter lim="800000"/>
            <a:headEnd/>
            <a:tailEnd/>
          </a:ln>
        </p:spPr>
      </p:pic>
      <p:pic>
        <p:nvPicPr>
          <p:cNvPr id="3076" name="Picture 5" descr="13-Mars globe"/>
          <p:cNvPicPr>
            <a:picLocks noChangeAspect="1" noChangeArrowheads="1"/>
          </p:cNvPicPr>
          <p:nvPr/>
        </p:nvPicPr>
        <p:blipFill>
          <a:blip r:embed="rId4" cstate="print">
            <a:lum bright="18000" contrast="24000"/>
          </a:blip>
          <a:srcRect/>
          <a:stretch>
            <a:fillRect/>
          </a:stretch>
        </p:blipFill>
        <p:spPr bwMode="auto">
          <a:xfrm>
            <a:off x="107950" y="4005263"/>
            <a:ext cx="1905000" cy="2852737"/>
          </a:xfrm>
          <a:prstGeom prst="rect">
            <a:avLst/>
          </a:prstGeom>
          <a:noFill/>
          <a:ln w="9525">
            <a:noFill/>
            <a:miter lim="800000"/>
            <a:headEnd/>
            <a:tailEnd/>
          </a:ln>
        </p:spPr>
      </p:pic>
      <p:sp>
        <p:nvSpPr>
          <p:cNvPr id="3077" name="Text Box 7"/>
          <p:cNvSpPr txBox="1">
            <a:spLocks noChangeArrowheads="1"/>
          </p:cNvSpPr>
          <p:nvPr/>
        </p:nvSpPr>
        <p:spPr bwMode="auto">
          <a:xfrm>
            <a:off x="2051050" y="5805488"/>
            <a:ext cx="1504950" cy="641350"/>
          </a:xfrm>
          <a:prstGeom prst="rect">
            <a:avLst/>
          </a:prstGeom>
          <a:noFill/>
          <a:ln w="9525">
            <a:noFill/>
            <a:miter lim="800000"/>
            <a:headEnd/>
            <a:tailEnd/>
          </a:ln>
        </p:spPr>
        <p:txBody>
          <a:bodyPr wrap="none">
            <a:spAutoFit/>
          </a:bodyPr>
          <a:lstStyle/>
          <a:p>
            <a:r>
              <a:rPr lang="cs-CZ" sz="3600">
                <a:solidFill>
                  <a:schemeClr val="bg1"/>
                </a:solidFill>
              </a:rPr>
              <a:t>MARS</a:t>
            </a:r>
          </a:p>
        </p:txBody>
      </p:sp>
      <p:sp>
        <p:nvSpPr>
          <p:cNvPr id="3078" name="Text Box 8"/>
          <p:cNvSpPr txBox="1">
            <a:spLocks noChangeArrowheads="1"/>
          </p:cNvSpPr>
          <p:nvPr/>
        </p:nvSpPr>
        <p:spPr bwMode="auto">
          <a:xfrm>
            <a:off x="5651500" y="2636838"/>
            <a:ext cx="3362325" cy="2465387"/>
          </a:xfrm>
          <a:prstGeom prst="rect">
            <a:avLst/>
          </a:prstGeom>
          <a:noFill/>
          <a:ln w="9525">
            <a:noFill/>
            <a:miter lim="800000"/>
            <a:headEnd/>
            <a:tailEnd/>
          </a:ln>
        </p:spPr>
        <p:txBody>
          <a:bodyPr wrap="none">
            <a:spAutoFit/>
          </a:bodyPr>
          <a:lstStyle/>
          <a:p>
            <a:r>
              <a:rPr lang="cs-CZ" sz="1200" b="1">
                <a:solidFill>
                  <a:schemeClr val="bg1"/>
                </a:solidFill>
              </a:rPr>
              <a:t>Hmotnost  6,4 × 10</a:t>
            </a:r>
            <a:r>
              <a:rPr lang="cs-CZ" sz="1200" b="1" baseline="30000">
                <a:solidFill>
                  <a:schemeClr val="bg1"/>
                </a:solidFill>
              </a:rPr>
              <a:t>23</a:t>
            </a:r>
            <a:r>
              <a:rPr lang="cs-CZ" sz="1200" b="1">
                <a:solidFill>
                  <a:schemeClr val="bg1"/>
                </a:solidFill>
              </a:rPr>
              <a:t> kg</a:t>
            </a:r>
          </a:p>
          <a:p>
            <a:r>
              <a:rPr lang="cs-CZ" sz="1200" b="1">
                <a:solidFill>
                  <a:schemeClr val="bg1"/>
                </a:solidFill>
              </a:rPr>
              <a:t>Průměr  6794 km × 6751 km</a:t>
            </a:r>
          </a:p>
          <a:p>
            <a:r>
              <a:rPr lang="cs-CZ" sz="1200" b="1">
                <a:solidFill>
                  <a:schemeClr val="bg1"/>
                </a:solidFill>
              </a:rPr>
              <a:t>Hustota  3930 kg.m</a:t>
            </a:r>
            <a:r>
              <a:rPr lang="cs-CZ" sz="1200" b="1" baseline="30000">
                <a:solidFill>
                  <a:schemeClr val="bg1"/>
                </a:solidFill>
              </a:rPr>
              <a:t>−3</a:t>
            </a:r>
          </a:p>
          <a:p>
            <a:r>
              <a:rPr lang="cs-CZ" sz="1200" b="1">
                <a:solidFill>
                  <a:schemeClr val="bg1"/>
                </a:solidFill>
              </a:rPr>
              <a:t>Povrchová teplota  –130</a:t>
            </a:r>
            <a:r>
              <a:rPr lang="cs-CZ" sz="1200" b="1" baseline="30000">
                <a:solidFill>
                  <a:schemeClr val="bg1"/>
                </a:solidFill>
              </a:rPr>
              <a:t>o</a:t>
            </a:r>
            <a:r>
              <a:rPr lang="cs-CZ" sz="1200" b="1">
                <a:solidFill>
                  <a:schemeClr val="bg1"/>
                </a:solidFill>
              </a:rPr>
              <a:t>C až +17</a:t>
            </a:r>
            <a:r>
              <a:rPr lang="cs-CZ" sz="1200" b="1" baseline="30000">
                <a:solidFill>
                  <a:schemeClr val="bg1"/>
                </a:solidFill>
              </a:rPr>
              <a:t>o</a:t>
            </a:r>
            <a:r>
              <a:rPr lang="cs-CZ" sz="1200" b="1">
                <a:solidFill>
                  <a:schemeClr val="bg1"/>
                </a:solidFill>
              </a:rPr>
              <a:t>C</a:t>
            </a:r>
          </a:p>
          <a:p>
            <a:r>
              <a:rPr lang="cs-CZ" sz="1200" b="1">
                <a:solidFill>
                  <a:schemeClr val="bg1"/>
                </a:solidFill>
              </a:rPr>
              <a:t>Povrchový tlak  590 Pa až 1400 Pa</a:t>
            </a:r>
          </a:p>
          <a:p>
            <a:r>
              <a:rPr lang="cs-CZ" sz="1200" b="1">
                <a:solidFill>
                  <a:schemeClr val="bg1"/>
                </a:solidFill>
              </a:rPr>
              <a:t>Sklon rotační osy  24°</a:t>
            </a:r>
          </a:p>
          <a:p>
            <a:r>
              <a:rPr lang="cs-CZ" sz="1200" b="1">
                <a:solidFill>
                  <a:schemeClr val="bg1"/>
                </a:solidFill>
              </a:rPr>
              <a:t>Doba otočení kolem osy  24h 39min</a:t>
            </a:r>
          </a:p>
          <a:p>
            <a:r>
              <a:rPr lang="cs-CZ" sz="1200" b="1">
                <a:solidFill>
                  <a:schemeClr val="bg1"/>
                </a:solidFill>
              </a:rPr>
              <a:t>Doba oběhu kolem Slunce  687 poz. dní</a:t>
            </a:r>
          </a:p>
          <a:p>
            <a:r>
              <a:rPr lang="cs-CZ" sz="1200" b="1">
                <a:solidFill>
                  <a:schemeClr val="bg1"/>
                </a:solidFill>
              </a:rPr>
              <a:t>Vzdálenost od Slunce  (207 až 249) × 10</a:t>
            </a:r>
            <a:r>
              <a:rPr lang="cs-CZ" sz="1200" b="1" baseline="30000">
                <a:solidFill>
                  <a:schemeClr val="bg1"/>
                </a:solidFill>
              </a:rPr>
              <a:t>6</a:t>
            </a:r>
            <a:r>
              <a:rPr lang="cs-CZ" sz="1200" b="1">
                <a:solidFill>
                  <a:schemeClr val="bg1"/>
                </a:solidFill>
              </a:rPr>
              <a:t> km</a:t>
            </a:r>
          </a:p>
          <a:p>
            <a:r>
              <a:rPr lang="cs-CZ" sz="1200" b="1">
                <a:solidFill>
                  <a:schemeClr val="bg1"/>
                </a:solidFill>
              </a:rPr>
              <a:t>Excentricita dráhy 	0,093</a:t>
            </a:r>
          </a:p>
          <a:p>
            <a:r>
              <a:rPr lang="cs-CZ" sz="1200" b="1">
                <a:solidFill>
                  <a:schemeClr val="bg1"/>
                </a:solidFill>
              </a:rPr>
              <a:t>Počet měsíců	2</a:t>
            </a:r>
          </a:p>
          <a:p>
            <a:r>
              <a:rPr lang="cs-CZ" sz="1200" b="1">
                <a:solidFill>
                  <a:schemeClr val="bg1"/>
                </a:solidFill>
              </a:rPr>
              <a:t>Rozměry Phobose	22×19 km</a:t>
            </a:r>
          </a:p>
          <a:p>
            <a:r>
              <a:rPr lang="cs-CZ" sz="1200" b="1">
                <a:solidFill>
                  <a:schemeClr val="bg1"/>
                </a:solidFill>
              </a:rPr>
              <a:t>Rozměry Deimose	15×12×11 km</a:t>
            </a:r>
          </a:p>
        </p:txBody>
      </p:sp>
      <p:pic>
        <p:nvPicPr>
          <p:cNvPr id="3079" name="Picture 9" descr="marsint"/>
          <p:cNvPicPr>
            <a:picLocks noChangeAspect="1" noChangeArrowheads="1"/>
          </p:cNvPicPr>
          <p:nvPr/>
        </p:nvPicPr>
        <p:blipFill>
          <a:blip r:embed="rId5" cstate="print">
            <a:clrChange>
              <a:clrFrom>
                <a:srgbClr val="000000"/>
              </a:clrFrom>
              <a:clrTo>
                <a:srgbClr val="000000">
                  <a:alpha val="0"/>
                </a:srgbClr>
              </a:clrTo>
            </a:clrChange>
          </a:blip>
          <a:srcRect l="13634" r="12823"/>
          <a:stretch>
            <a:fillRect/>
          </a:stretch>
        </p:blipFill>
        <p:spPr bwMode="auto">
          <a:xfrm>
            <a:off x="179388" y="2203450"/>
            <a:ext cx="1770062" cy="1801813"/>
          </a:xfrm>
          <a:prstGeom prst="rect">
            <a:avLst/>
          </a:prstGeom>
          <a:noFill/>
          <a:ln w="9525">
            <a:noFill/>
            <a:miter lim="800000"/>
            <a:headEnd/>
            <a:tailEnd/>
          </a:ln>
        </p:spPr>
      </p:pic>
      <p:pic>
        <p:nvPicPr>
          <p:cNvPr id="3080" name="Picture 10" descr="apollin"/>
          <p:cNvPicPr>
            <a:picLocks noChangeAspect="1" noChangeArrowheads="1"/>
          </p:cNvPicPr>
          <p:nvPr/>
        </p:nvPicPr>
        <p:blipFill>
          <a:blip r:embed="rId6" cstate="print"/>
          <a:srcRect/>
          <a:stretch>
            <a:fillRect/>
          </a:stretch>
        </p:blipFill>
        <p:spPr bwMode="auto">
          <a:xfrm>
            <a:off x="5724525" y="0"/>
            <a:ext cx="3419475" cy="2636838"/>
          </a:xfrm>
          <a:prstGeom prst="rect">
            <a:avLst/>
          </a:prstGeom>
          <a:noFill/>
          <a:ln w="9525">
            <a:noFill/>
            <a:miter lim="800000"/>
            <a:headEnd/>
            <a:tailEnd/>
          </a:ln>
        </p:spPr>
      </p:pic>
      <p:pic>
        <p:nvPicPr>
          <p:cNvPr id="3081" name="Picture 11" descr="MarsAntoniadi"/>
          <p:cNvPicPr>
            <a:picLocks noChangeAspect="1" noChangeArrowheads="1"/>
          </p:cNvPicPr>
          <p:nvPr/>
        </p:nvPicPr>
        <p:blipFill>
          <a:blip r:embed="rId7" cstate="print"/>
          <a:srcRect/>
          <a:stretch>
            <a:fillRect/>
          </a:stretch>
        </p:blipFill>
        <p:spPr bwMode="auto">
          <a:xfrm>
            <a:off x="5724525" y="5197475"/>
            <a:ext cx="3419475" cy="1660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1506" name="Picture 4" descr="PIA09023_c_anno_resize"/>
          <p:cNvPicPr>
            <a:picLocks noChangeAspect="1" noChangeArrowheads="1"/>
          </p:cNvPicPr>
          <p:nvPr/>
        </p:nvPicPr>
        <p:blipFill>
          <a:blip r:embed="rId2" cstate="print"/>
          <a:srcRect/>
          <a:stretch>
            <a:fillRect/>
          </a:stretch>
        </p:blipFill>
        <p:spPr bwMode="auto">
          <a:xfrm>
            <a:off x="0" y="0"/>
            <a:ext cx="4972050" cy="6858000"/>
          </a:xfrm>
          <a:prstGeom prst="rect">
            <a:avLst/>
          </a:prstGeom>
          <a:noFill/>
          <a:ln w="9525">
            <a:noFill/>
            <a:miter lim="800000"/>
            <a:headEnd/>
            <a:tailEnd/>
          </a:ln>
        </p:spPr>
      </p:pic>
      <p:pic>
        <p:nvPicPr>
          <p:cNvPr id="21507" name="Picture 5" descr="PIA09025_b_anno"/>
          <p:cNvPicPr>
            <a:picLocks noChangeAspect="1" noChangeArrowheads="1"/>
          </p:cNvPicPr>
          <p:nvPr/>
        </p:nvPicPr>
        <p:blipFill>
          <a:blip r:embed="rId3" cstate="print"/>
          <a:srcRect t="926"/>
          <a:stretch>
            <a:fillRect/>
          </a:stretch>
        </p:blipFill>
        <p:spPr bwMode="auto">
          <a:xfrm>
            <a:off x="5111750" y="0"/>
            <a:ext cx="4032250" cy="6794500"/>
          </a:xfrm>
          <a:prstGeom prst="rect">
            <a:avLst/>
          </a:prstGeom>
          <a:noFill/>
          <a:ln w="9525">
            <a:noFill/>
            <a:miter lim="800000"/>
            <a:headEnd/>
            <a:tailEnd/>
          </a:ln>
        </p:spPr>
      </p:pic>
      <p:sp>
        <p:nvSpPr>
          <p:cNvPr id="21508" name="Text Box 7"/>
          <p:cNvSpPr txBox="1">
            <a:spLocks noChangeArrowheads="1"/>
          </p:cNvSpPr>
          <p:nvPr/>
        </p:nvSpPr>
        <p:spPr bwMode="auto">
          <a:xfrm>
            <a:off x="0" y="0"/>
            <a:ext cx="3368675" cy="366713"/>
          </a:xfrm>
          <a:prstGeom prst="rect">
            <a:avLst/>
          </a:prstGeom>
          <a:noFill/>
          <a:ln w="9525">
            <a:noFill/>
            <a:miter lim="800000"/>
            <a:headEnd/>
            <a:tailEnd/>
          </a:ln>
        </p:spPr>
        <p:txBody>
          <a:bodyPr wrap="none" lIns="90000" tIns="46800" rIns="90000" bIns="46800">
            <a:spAutoFit/>
          </a:bodyPr>
          <a:lstStyle/>
          <a:p>
            <a:r>
              <a:rPr lang="cs-CZ">
                <a:solidFill>
                  <a:schemeClr val="bg1"/>
                </a:solidFill>
              </a:rPr>
              <a:t>NOVÉ IMPAKTOVÉ KRÁTERY</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2530" name="Picture 2" descr="D:\astronomy\Solar system\Mars\P05_002828_1711_sub25.jpg"/>
          <p:cNvPicPr>
            <a:picLocks noChangeAspect="1" noChangeArrowheads="1"/>
          </p:cNvPicPr>
          <p:nvPr/>
        </p:nvPicPr>
        <p:blipFill>
          <a:blip r:embed="rId2" cstate="print"/>
          <a:srcRect/>
          <a:stretch>
            <a:fillRect/>
          </a:stretch>
        </p:blipFill>
        <p:spPr bwMode="auto">
          <a:xfrm>
            <a:off x="2290763" y="0"/>
            <a:ext cx="6853237" cy="6858000"/>
          </a:xfrm>
          <a:prstGeom prst="rect">
            <a:avLst/>
          </a:prstGeom>
          <a:noFill/>
          <a:ln w="9525">
            <a:noFill/>
            <a:miter lim="800000"/>
            <a:headEnd/>
            <a:tailEnd/>
          </a:ln>
        </p:spPr>
      </p:pic>
      <p:sp>
        <p:nvSpPr>
          <p:cNvPr id="22531" name="TextovéPole 2"/>
          <p:cNvSpPr txBox="1">
            <a:spLocks noChangeArrowheads="1"/>
          </p:cNvSpPr>
          <p:nvPr/>
        </p:nvSpPr>
        <p:spPr bwMode="auto">
          <a:xfrm>
            <a:off x="0" y="115888"/>
            <a:ext cx="2339975" cy="4432300"/>
          </a:xfrm>
          <a:prstGeom prst="rect">
            <a:avLst/>
          </a:prstGeom>
          <a:noFill/>
          <a:ln w="9525">
            <a:noFill/>
            <a:miter lim="800000"/>
            <a:headEnd/>
            <a:tailEnd/>
          </a:ln>
        </p:spPr>
        <p:txBody>
          <a:bodyPr>
            <a:spAutoFit/>
          </a:bodyPr>
          <a:lstStyle/>
          <a:p>
            <a:r>
              <a:rPr lang="en-US">
                <a:solidFill>
                  <a:schemeClr val="bg1"/>
                </a:solidFill>
              </a:rPr>
              <a:t>Melas Chasma, </a:t>
            </a:r>
            <a:endParaRPr lang="cs-CZ">
              <a:solidFill>
                <a:schemeClr val="bg1"/>
              </a:solidFill>
            </a:endParaRPr>
          </a:p>
          <a:p>
            <a:endParaRPr lang="cs-CZ">
              <a:solidFill>
                <a:schemeClr val="bg1"/>
              </a:solidFill>
            </a:endParaRPr>
          </a:p>
          <a:p>
            <a:r>
              <a:rPr lang="en-US">
                <a:solidFill>
                  <a:schemeClr val="bg1"/>
                </a:solidFill>
              </a:rPr>
              <a:t>one of the large troughs of the Valles Marineris system</a:t>
            </a:r>
            <a:endParaRPr lang="cs-CZ">
              <a:solidFill>
                <a:schemeClr val="bg1"/>
              </a:solidFill>
            </a:endParaRPr>
          </a:p>
          <a:p>
            <a:endParaRPr lang="cs-CZ" sz="1200">
              <a:solidFill>
                <a:schemeClr val="bg1"/>
              </a:solidFill>
            </a:endParaRPr>
          </a:p>
          <a:p>
            <a:endParaRPr lang="cs-CZ" sz="1200">
              <a:solidFill>
                <a:schemeClr val="bg1"/>
              </a:solidFill>
            </a:endParaRPr>
          </a:p>
          <a:p>
            <a:r>
              <a:rPr lang="en-US" sz="1200">
                <a:solidFill>
                  <a:schemeClr val="bg1"/>
                </a:solidFill>
              </a:rPr>
              <a:t>The geologic history of ancient Mars—and the kinds of environments that existed back then—are revealed through layered sedimentary rocks. Such rocks are created when weathering breaks down older rock, and wind and water transport the rock fragments to a location where they are deposited and subsequently lithified—</a:t>
            </a:r>
            <a:r>
              <a:rPr lang="en-US" sz="1200" i="1">
                <a:solidFill>
                  <a:schemeClr val="bg1"/>
                </a:solidFill>
              </a:rPr>
              <a:t>turned back into rock</a:t>
            </a:r>
            <a:r>
              <a:rPr lang="en-US" sz="1200">
                <a:solidFill>
                  <a:schemeClr val="bg1"/>
                </a:solidFill>
              </a:rPr>
              <a:t>—by cementation and compaction.</a:t>
            </a:r>
            <a:endParaRPr lang="cs-CZ" sz="1200">
              <a:solidFill>
                <a:schemeClr val="bg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3554" name="Picture 2" descr="D:\astronomy\Solar system\Mars\melas_mosaic_50.jpg"/>
          <p:cNvPicPr>
            <a:picLocks noChangeAspect="1" noChangeArrowheads="1"/>
          </p:cNvPicPr>
          <p:nvPr/>
        </p:nvPicPr>
        <p:blipFill>
          <a:blip r:embed="rId2" cstate="print"/>
          <a:srcRect/>
          <a:stretch>
            <a:fillRect/>
          </a:stretch>
        </p:blipFill>
        <p:spPr bwMode="auto">
          <a:xfrm>
            <a:off x="0" y="0"/>
            <a:ext cx="9144000" cy="4633913"/>
          </a:xfrm>
          <a:prstGeom prst="rect">
            <a:avLst/>
          </a:prstGeom>
          <a:noFill/>
          <a:ln w="9525">
            <a:noFill/>
            <a:miter lim="800000"/>
            <a:headEnd/>
            <a:tailEnd/>
          </a:ln>
        </p:spPr>
      </p:pic>
      <p:sp>
        <p:nvSpPr>
          <p:cNvPr id="23555" name="TextovéPole 2"/>
          <p:cNvSpPr txBox="1">
            <a:spLocks noChangeArrowheads="1"/>
          </p:cNvSpPr>
          <p:nvPr/>
        </p:nvSpPr>
        <p:spPr bwMode="auto">
          <a:xfrm>
            <a:off x="0" y="4826000"/>
            <a:ext cx="9144000" cy="2032000"/>
          </a:xfrm>
          <a:prstGeom prst="rect">
            <a:avLst/>
          </a:prstGeom>
          <a:noFill/>
          <a:ln w="9525">
            <a:noFill/>
            <a:miter lim="800000"/>
            <a:headEnd/>
            <a:tailEnd/>
          </a:ln>
        </p:spPr>
        <p:txBody>
          <a:bodyPr>
            <a:spAutoFit/>
          </a:bodyPr>
          <a:lstStyle/>
          <a:p>
            <a:r>
              <a:rPr lang="en-US" sz="1400">
                <a:solidFill>
                  <a:schemeClr val="bg1"/>
                </a:solidFill>
              </a:rPr>
              <a:t>These images show a portion of a topographic depression eroded into layered rocks. Erosion has revealed layers of different ages—the oldest are at the bottom of the depression. Within this depression are two sets of alluvial—that is, water-lain—sedimentary rock units that retain their original shape, indicating how the sediments were deposited long before the material became rock. In these cases, the processes created fans of debris with finger-like protrusions at the ends and sides of the fans. Also preserved are the channels through which water and sediment flowed. In Figures </a:t>
            </a:r>
            <a:r>
              <a:rPr lang="en-US" sz="1400" b="1">
                <a:solidFill>
                  <a:schemeClr val="bg1"/>
                </a:solidFill>
              </a:rPr>
              <a:t>(A)</a:t>
            </a:r>
            <a:r>
              <a:rPr lang="en-US" sz="1400">
                <a:solidFill>
                  <a:schemeClr val="bg1"/>
                </a:solidFill>
              </a:rPr>
              <a:t> and </a:t>
            </a:r>
            <a:r>
              <a:rPr lang="en-US" sz="1400" b="1">
                <a:solidFill>
                  <a:schemeClr val="bg1"/>
                </a:solidFill>
              </a:rPr>
              <a:t>(B)</a:t>
            </a:r>
            <a:r>
              <a:rPr lang="en-US" sz="1400">
                <a:solidFill>
                  <a:schemeClr val="bg1"/>
                </a:solidFill>
              </a:rPr>
              <a:t>, the pictures are identical except that in </a:t>
            </a:r>
            <a:r>
              <a:rPr lang="en-US" sz="1400" b="1">
                <a:solidFill>
                  <a:schemeClr val="bg1"/>
                </a:solidFill>
              </a:rPr>
              <a:t>(A)</a:t>
            </a:r>
            <a:r>
              <a:rPr lang="en-US" sz="1400">
                <a:solidFill>
                  <a:schemeClr val="bg1"/>
                </a:solidFill>
              </a:rPr>
              <a:t> the fans have been colored to indicate their location. Long after these fans were formed, they were buried and subsequently uncovered by more recent erosion.</a:t>
            </a:r>
            <a:r>
              <a:rPr lang="cs-CZ" sz="1400">
                <a:solidFill>
                  <a:schemeClr val="bg1"/>
                </a:solidFill>
              </a:rPr>
              <a:t> </a:t>
            </a:r>
          </a:p>
          <a:p>
            <a:r>
              <a:rPr lang="cs-CZ" sz="1400">
                <a:solidFill>
                  <a:schemeClr val="bg1"/>
                </a:solidFill>
                <a:hlinkClick r:id="rId3"/>
              </a:rPr>
              <a:t>http://www.msss.com/msss_images/2007/04/13/</a:t>
            </a:r>
            <a:endParaRPr lang="cs-CZ" sz="140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descr="Odyssey_summary_br"/>
          <p:cNvPicPr>
            <a:picLocks noChangeAspect="1" noChangeArrowheads="1"/>
          </p:cNvPicPr>
          <p:nvPr/>
        </p:nvPicPr>
        <p:blipFill>
          <a:blip r:embed="rId2" cstate="print"/>
          <a:srcRect/>
          <a:stretch>
            <a:fillRect/>
          </a:stretch>
        </p:blipFill>
        <p:spPr bwMode="auto">
          <a:xfrm>
            <a:off x="0" y="706438"/>
            <a:ext cx="9144000" cy="6151562"/>
          </a:xfrm>
          <a:prstGeom prst="rect">
            <a:avLst/>
          </a:prstGeom>
          <a:noFill/>
          <a:ln w="9525">
            <a:noFill/>
            <a:miter lim="800000"/>
            <a:headEnd/>
            <a:tailEnd/>
          </a:ln>
        </p:spPr>
      </p:pic>
      <p:pic>
        <p:nvPicPr>
          <p:cNvPr id="24579" name="Picture 6" descr="ody_banner"/>
          <p:cNvPicPr>
            <a:picLocks noChangeAspect="1" noChangeArrowheads="1"/>
          </p:cNvPicPr>
          <p:nvPr/>
        </p:nvPicPr>
        <p:blipFill>
          <a:blip r:embed="rId3" cstate="print"/>
          <a:srcRect/>
          <a:stretch>
            <a:fillRect/>
          </a:stretch>
        </p:blipFill>
        <p:spPr bwMode="auto">
          <a:xfrm>
            <a:off x="0" y="0"/>
            <a:ext cx="7380288" cy="1314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PIA03804_resize"/>
          <p:cNvPicPr>
            <a:picLocks noChangeAspect="1" noChangeArrowheads="1"/>
          </p:cNvPicPr>
          <p:nvPr/>
        </p:nvPicPr>
        <p:blipFill>
          <a:blip r:embed="rId2" cstate="print"/>
          <a:srcRect/>
          <a:stretch>
            <a:fillRect/>
          </a:stretch>
        </p:blipFill>
        <p:spPr bwMode="auto">
          <a:xfrm>
            <a:off x="0" y="0"/>
            <a:ext cx="5635625" cy="6858000"/>
          </a:xfrm>
          <a:prstGeom prst="rect">
            <a:avLst/>
          </a:prstGeom>
          <a:noFill/>
          <a:ln w="9525">
            <a:noFill/>
            <a:miter lim="800000"/>
            <a:headEnd/>
            <a:tailEnd/>
          </a:ln>
        </p:spPr>
      </p:pic>
      <p:pic>
        <p:nvPicPr>
          <p:cNvPr id="25603" name="Picture 5" descr="050405_ME_Water_resize"/>
          <p:cNvPicPr>
            <a:picLocks noChangeAspect="1" noChangeArrowheads="1"/>
          </p:cNvPicPr>
          <p:nvPr/>
        </p:nvPicPr>
        <p:blipFill>
          <a:blip r:embed="rId3" cstate="print"/>
          <a:srcRect/>
          <a:stretch>
            <a:fillRect/>
          </a:stretch>
        </p:blipFill>
        <p:spPr bwMode="auto">
          <a:xfrm>
            <a:off x="4643438" y="0"/>
            <a:ext cx="4500562" cy="2984500"/>
          </a:xfrm>
          <a:prstGeom prst="rect">
            <a:avLst/>
          </a:prstGeom>
          <a:noFill/>
          <a:ln w="9525">
            <a:noFill/>
            <a:miter lim="800000"/>
            <a:headEnd/>
            <a:tailEnd/>
          </a:ln>
        </p:spPr>
      </p:pic>
      <p:pic>
        <p:nvPicPr>
          <p:cNvPr id="25604" name="Picture 7" descr="h2o_np_map"/>
          <p:cNvPicPr>
            <a:picLocks noChangeAspect="1" noChangeArrowheads="1"/>
          </p:cNvPicPr>
          <p:nvPr/>
        </p:nvPicPr>
        <p:blipFill>
          <a:blip r:embed="rId4" cstate="print"/>
          <a:srcRect t="7188"/>
          <a:stretch>
            <a:fillRect/>
          </a:stretch>
        </p:blipFill>
        <p:spPr bwMode="auto">
          <a:xfrm>
            <a:off x="5724525" y="3141663"/>
            <a:ext cx="2447925"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H2O_Concentration_Map_web"/>
          <p:cNvPicPr>
            <a:picLocks noChangeAspect="1" noChangeArrowheads="1"/>
          </p:cNvPicPr>
          <p:nvPr/>
        </p:nvPicPr>
        <p:blipFill>
          <a:blip r:embed="rId2" cstate="print"/>
          <a:srcRect/>
          <a:stretch>
            <a:fillRect/>
          </a:stretch>
        </p:blipFill>
        <p:spPr bwMode="auto">
          <a:xfrm>
            <a:off x="0" y="0"/>
            <a:ext cx="4500563" cy="2170113"/>
          </a:xfrm>
          <a:prstGeom prst="rect">
            <a:avLst/>
          </a:prstGeom>
          <a:noFill/>
          <a:ln w="9525">
            <a:noFill/>
            <a:miter lim="800000"/>
            <a:headEnd/>
            <a:tailEnd/>
          </a:ln>
        </p:spPr>
      </p:pic>
      <p:pic>
        <p:nvPicPr>
          <p:cNvPr id="26627" name="Picture 5" descr="Si_Concentration_Map_web"/>
          <p:cNvPicPr>
            <a:picLocks noChangeAspect="1" noChangeArrowheads="1"/>
          </p:cNvPicPr>
          <p:nvPr/>
        </p:nvPicPr>
        <p:blipFill>
          <a:blip r:embed="rId3" cstate="print"/>
          <a:srcRect/>
          <a:stretch>
            <a:fillRect/>
          </a:stretch>
        </p:blipFill>
        <p:spPr bwMode="auto">
          <a:xfrm>
            <a:off x="4643438" y="0"/>
            <a:ext cx="4500562" cy="2166938"/>
          </a:xfrm>
          <a:prstGeom prst="rect">
            <a:avLst/>
          </a:prstGeom>
          <a:noFill/>
          <a:ln w="9525">
            <a:noFill/>
            <a:miter lim="800000"/>
            <a:headEnd/>
            <a:tailEnd/>
          </a:ln>
        </p:spPr>
      </p:pic>
      <p:pic>
        <p:nvPicPr>
          <p:cNvPr id="26628" name="Picture 7" descr="Fe_Concentration_Map_web"/>
          <p:cNvPicPr>
            <a:picLocks noChangeAspect="1" noChangeArrowheads="1"/>
          </p:cNvPicPr>
          <p:nvPr/>
        </p:nvPicPr>
        <p:blipFill>
          <a:blip r:embed="rId4" cstate="print"/>
          <a:srcRect/>
          <a:stretch>
            <a:fillRect/>
          </a:stretch>
        </p:blipFill>
        <p:spPr bwMode="auto">
          <a:xfrm>
            <a:off x="0" y="2276475"/>
            <a:ext cx="4500563" cy="2168525"/>
          </a:xfrm>
          <a:prstGeom prst="rect">
            <a:avLst/>
          </a:prstGeom>
          <a:noFill/>
          <a:ln w="9525">
            <a:noFill/>
            <a:miter lim="800000"/>
            <a:headEnd/>
            <a:tailEnd/>
          </a:ln>
        </p:spPr>
      </p:pic>
      <p:pic>
        <p:nvPicPr>
          <p:cNvPr id="26629" name="Picture 9" descr="Cl_Concentration_Map_web"/>
          <p:cNvPicPr>
            <a:picLocks noChangeAspect="1" noChangeArrowheads="1"/>
          </p:cNvPicPr>
          <p:nvPr/>
        </p:nvPicPr>
        <p:blipFill>
          <a:blip r:embed="rId5" cstate="print"/>
          <a:srcRect/>
          <a:stretch>
            <a:fillRect/>
          </a:stretch>
        </p:blipFill>
        <p:spPr bwMode="auto">
          <a:xfrm>
            <a:off x="4716463" y="2303463"/>
            <a:ext cx="4427537" cy="2133600"/>
          </a:xfrm>
          <a:prstGeom prst="rect">
            <a:avLst/>
          </a:prstGeom>
          <a:noFill/>
          <a:ln w="9525">
            <a:noFill/>
            <a:miter lim="800000"/>
            <a:headEnd/>
            <a:tailEnd/>
          </a:ln>
        </p:spPr>
      </p:pic>
      <p:pic>
        <p:nvPicPr>
          <p:cNvPr id="26630" name="Picture 11" descr="K_Concentration_Map_web"/>
          <p:cNvPicPr>
            <a:picLocks noChangeAspect="1" noChangeArrowheads="1"/>
          </p:cNvPicPr>
          <p:nvPr/>
        </p:nvPicPr>
        <p:blipFill>
          <a:blip r:embed="rId6" cstate="print"/>
          <a:srcRect/>
          <a:stretch>
            <a:fillRect/>
          </a:stretch>
        </p:blipFill>
        <p:spPr bwMode="auto">
          <a:xfrm>
            <a:off x="0" y="4581525"/>
            <a:ext cx="4500563" cy="2276475"/>
          </a:xfrm>
          <a:prstGeom prst="rect">
            <a:avLst/>
          </a:prstGeom>
          <a:noFill/>
          <a:ln w="9525">
            <a:noFill/>
            <a:miter lim="800000"/>
            <a:headEnd/>
            <a:tailEnd/>
          </a:ln>
        </p:spPr>
      </p:pic>
      <p:pic>
        <p:nvPicPr>
          <p:cNvPr id="26631" name="Picture 13" descr="Th_Concentration_Map_web"/>
          <p:cNvPicPr>
            <a:picLocks noChangeAspect="1" noChangeArrowheads="1"/>
          </p:cNvPicPr>
          <p:nvPr/>
        </p:nvPicPr>
        <p:blipFill>
          <a:blip r:embed="rId7" cstate="print"/>
          <a:srcRect/>
          <a:stretch>
            <a:fillRect/>
          </a:stretch>
        </p:blipFill>
        <p:spPr bwMode="auto">
          <a:xfrm>
            <a:off x="4716463" y="4581525"/>
            <a:ext cx="4427537" cy="227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8" descr="PIA08660_resize"/>
          <p:cNvPicPr>
            <a:picLocks noChangeAspect="1" noChangeArrowheads="1"/>
          </p:cNvPicPr>
          <p:nvPr/>
        </p:nvPicPr>
        <p:blipFill>
          <a:blip r:embed="rId2" cstate="print"/>
          <a:srcRect/>
          <a:stretch>
            <a:fillRect/>
          </a:stretch>
        </p:blipFill>
        <p:spPr bwMode="auto">
          <a:xfrm>
            <a:off x="3995738" y="0"/>
            <a:ext cx="5148262" cy="5805488"/>
          </a:xfrm>
          <a:prstGeom prst="rect">
            <a:avLst/>
          </a:prstGeom>
          <a:noFill/>
          <a:ln w="9525">
            <a:noFill/>
            <a:miter lim="800000"/>
            <a:headEnd/>
            <a:tailEnd/>
          </a:ln>
        </p:spPr>
      </p:pic>
      <p:pic>
        <p:nvPicPr>
          <p:cNvPr id="28675" name="Picture 9" descr="DarkSpots-Fans_img4"/>
          <p:cNvPicPr>
            <a:picLocks noChangeAspect="1" noChangeArrowheads="1"/>
          </p:cNvPicPr>
          <p:nvPr/>
        </p:nvPicPr>
        <p:blipFill>
          <a:blip r:embed="rId3" cstate="print"/>
          <a:srcRect l="1675" t="1175" r="2185" b="1448"/>
          <a:stretch>
            <a:fillRect/>
          </a:stretch>
        </p:blipFill>
        <p:spPr bwMode="auto">
          <a:xfrm>
            <a:off x="0" y="0"/>
            <a:ext cx="4017963" cy="6858000"/>
          </a:xfrm>
          <a:prstGeom prst="rect">
            <a:avLst/>
          </a:prstGeom>
          <a:noFill/>
          <a:ln w="9525">
            <a:noFill/>
            <a:miter lim="800000"/>
            <a:headEnd/>
            <a:tailEnd/>
          </a:ln>
        </p:spPr>
      </p:pic>
      <p:sp>
        <p:nvSpPr>
          <p:cNvPr id="28676" name="Text Box 6"/>
          <p:cNvSpPr txBox="1">
            <a:spLocks noChangeArrowheads="1"/>
          </p:cNvSpPr>
          <p:nvPr/>
        </p:nvSpPr>
        <p:spPr bwMode="auto">
          <a:xfrm>
            <a:off x="4067175" y="5805488"/>
            <a:ext cx="4681538" cy="1004887"/>
          </a:xfrm>
          <a:prstGeom prst="rect">
            <a:avLst/>
          </a:prstGeom>
          <a:noFill/>
          <a:ln w="9525">
            <a:noFill/>
            <a:miter lim="800000"/>
            <a:headEnd/>
            <a:tailEnd/>
          </a:ln>
        </p:spPr>
        <p:txBody>
          <a:bodyPr lIns="90000" tIns="46800" rIns="90000" bIns="46800">
            <a:spAutoFit/>
          </a:bodyPr>
          <a:lstStyle/>
          <a:p>
            <a:r>
              <a:rPr lang="cs-CZ" sz="1200" b="1"/>
              <a:t>Temné skvrny a výtrysky na povrchu jižní polární čepičky. </a:t>
            </a:r>
          </a:p>
          <a:p>
            <a:r>
              <a:rPr lang="cs-CZ" sz="1200"/>
              <a:t>V levém sloupci jsou fotografie ve viditelném světle, v pravém data z termovize. Snímky jsou z období začátku jara na Marsu. Skvrny jsou pravděpodobně výtrysky CO</a:t>
            </a:r>
            <a:r>
              <a:rPr lang="cs-CZ" sz="1200" baseline="-25000"/>
              <a:t>2</a:t>
            </a:r>
            <a:r>
              <a:rPr lang="cs-CZ" sz="1200"/>
              <a:t> z podpovrchových vrstev ledu, odkud pronikají puklinami na povrch vlivem sezónního oteplení.</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press_photo_nature05356_5_resize"/>
          <p:cNvPicPr>
            <a:picLocks noChangeAspect="1" noChangeArrowheads="1"/>
          </p:cNvPicPr>
          <p:nvPr/>
        </p:nvPicPr>
        <p:blipFill>
          <a:blip r:embed="rId2" cstate="print"/>
          <a:srcRect/>
          <a:stretch>
            <a:fillRect/>
          </a:stretch>
        </p:blipFill>
        <p:spPr bwMode="auto">
          <a:xfrm>
            <a:off x="0" y="1690688"/>
            <a:ext cx="9144000" cy="5167312"/>
          </a:xfrm>
          <a:prstGeom prst="rect">
            <a:avLst/>
          </a:prstGeom>
          <a:noFill/>
          <a:ln w="9525">
            <a:noFill/>
            <a:miter lim="800000"/>
            <a:headEnd/>
            <a:tailEnd/>
          </a:ln>
        </p:spPr>
      </p:pic>
      <p:pic>
        <p:nvPicPr>
          <p:cNvPr id="29699" name="Picture 3" descr="exp_banner"/>
          <p:cNvPicPr>
            <a:picLocks noChangeAspect="1" noChangeArrowheads="1"/>
          </p:cNvPicPr>
          <p:nvPr/>
        </p:nvPicPr>
        <p:blipFill>
          <a:blip r:embed="rId3" cstate="print"/>
          <a:srcRect/>
          <a:stretch>
            <a:fillRect/>
          </a:stretch>
        </p:blipFill>
        <p:spPr bwMode="auto">
          <a:xfrm>
            <a:off x="0" y="0"/>
            <a:ext cx="9144000" cy="1628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22" name="Picture 2" descr="CandorChasma-wallpaper"/>
          <p:cNvPicPr>
            <a:picLocks noChangeAspect="1" noChangeArrowheads="1"/>
          </p:cNvPicPr>
          <p:nvPr/>
        </p:nvPicPr>
        <p:blipFill>
          <a:blip r:embed="rId2" cstate="print"/>
          <a:srcRect/>
          <a:stretch>
            <a:fillRect/>
          </a:stretch>
        </p:blipFill>
        <p:spPr bwMode="auto">
          <a:xfrm>
            <a:off x="0" y="990600"/>
            <a:ext cx="4335463" cy="5867400"/>
          </a:xfrm>
          <a:prstGeom prst="rect">
            <a:avLst/>
          </a:prstGeom>
          <a:noFill/>
          <a:ln w="9525">
            <a:noFill/>
            <a:miter lim="800000"/>
            <a:headEnd/>
            <a:tailEnd/>
          </a:ln>
        </p:spPr>
      </p:pic>
      <p:pic>
        <p:nvPicPr>
          <p:cNvPr id="30723" name="Picture 3" descr="MelasChasma-wallpaper"/>
          <p:cNvPicPr>
            <a:picLocks noChangeAspect="1" noChangeArrowheads="1"/>
          </p:cNvPicPr>
          <p:nvPr/>
        </p:nvPicPr>
        <p:blipFill>
          <a:blip r:embed="rId3" cstate="print"/>
          <a:srcRect/>
          <a:stretch>
            <a:fillRect/>
          </a:stretch>
        </p:blipFill>
        <p:spPr bwMode="auto">
          <a:xfrm>
            <a:off x="5759450" y="0"/>
            <a:ext cx="3384550" cy="3384550"/>
          </a:xfrm>
          <a:prstGeom prst="rect">
            <a:avLst/>
          </a:prstGeom>
          <a:noFill/>
          <a:ln w="9525">
            <a:noFill/>
            <a:miter lim="800000"/>
            <a:headEnd/>
            <a:tailEnd/>
          </a:ln>
        </p:spPr>
      </p:pic>
      <p:pic>
        <p:nvPicPr>
          <p:cNvPr id="30724" name="Picture 5" descr="ClaritasFossae-wallpaper"/>
          <p:cNvPicPr>
            <a:picLocks noChangeAspect="1" noChangeArrowheads="1"/>
          </p:cNvPicPr>
          <p:nvPr/>
        </p:nvPicPr>
        <p:blipFill>
          <a:blip r:embed="rId4" cstate="print"/>
          <a:srcRect/>
          <a:stretch>
            <a:fillRect/>
          </a:stretch>
        </p:blipFill>
        <p:spPr bwMode="auto">
          <a:xfrm>
            <a:off x="4356100" y="3421063"/>
            <a:ext cx="4787900" cy="3436937"/>
          </a:xfrm>
          <a:prstGeom prst="rect">
            <a:avLst/>
          </a:prstGeom>
          <a:noFill/>
          <a:ln w="9525">
            <a:noFill/>
            <a:miter lim="800000"/>
            <a:headEnd/>
            <a:tailEnd/>
          </a:ln>
        </p:spPr>
      </p:pic>
      <p:pic>
        <p:nvPicPr>
          <p:cNvPr id="30725" name="Picture 6" descr="Phobos"/>
          <p:cNvPicPr>
            <a:picLocks noChangeAspect="1" noChangeArrowheads="1"/>
          </p:cNvPicPr>
          <p:nvPr/>
        </p:nvPicPr>
        <p:blipFill>
          <a:blip r:embed="rId5" cstate="print"/>
          <a:srcRect b="14885"/>
          <a:stretch>
            <a:fillRect/>
          </a:stretch>
        </p:blipFill>
        <p:spPr bwMode="auto">
          <a:xfrm>
            <a:off x="3563938" y="0"/>
            <a:ext cx="2187575" cy="1924050"/>
          </a:xfrm>
          <a:prstGeom prst="rect">
            <a:avLst/>
          </a:prstGeom>
          <a:noFill/>
          <a:ln w="9525">
            <a:noFill/>
            <a:miter lim="800000"/>
            <a:headEnd/>
            <a:tailEnd/>
          </a:ln>
        </p:spPr>
      </p:pic>
      <p:sp>
        <p:nvSpPr>
          <p:cNvPr id="30726" name="Text Box 7"/>
          <p:cNvSpPr txBox="1">
            <a:spLocks noChangeArrowheads="1"/>
          </p:cNvSpPr>
          <p:nvPr/>
        </p:nvSpPr>
        <p:spPr bwMode="auto">
          <a:xfrm>
            <a:off x="4284663" y="3141663"/>
            <a:ext cx="1350962" cy="274637"/>
          </a:xfrm>
          <a:prstGeom prst="rect">
            <a:avLst/>
          </a:prstGeom>
          <a:noFill/>
          <a:ln w="9525">
            <a:noFill/>
            <a:miter lim="800000"/>
            <a:headEnd/>
            <a:tailEnd/>
          </a:ln>
        </p:spPr>
        <p:txBody>
          <a:bodyPr wrap="none">
            <a:spAutoFit/>
          </a:bodyPr>
          <a:lstStyle/>
          <a:p>
            <a:r>
              <a:rPr lang="cs-CZ" sz="1200" b="1">
                <a:solidFill>
                  <a:schemeClr val="bg1"/>
                </a:solidFill>
              </a:rPr>
              <a:t>Claritas Fossae </a:t>
            </a:r>
          </a:p>
        </p:txBody>
      </p:sp>
      <p:sp>
        <p:nvSpPr>
          <p:cNvPr id="30727" name="Text Box 8"/>
          <p:cNvSpPr txBox="1">
            <a:spLocks noChangeArrowheads="1"/>
          </p:cNvSpPr>
          <p:nvPr/>
        </p:nvSpPr>
        <p:spPr bwMode="auto">
          <a:xfrm>
            <a:off x="4284663" y="2466975"/>
            <a:ext cx="774700" cy="457200"/>
          </a:xfrm>
          <a:prstGeom prst="rect">
            <a:avLst/>
          </a:prstGeom>
          <a:noFill/>
          <a:ln w="9525">
            <a:noFill/>
            <a:miter lim="800000"/>
            <a:headEnd/>
            <a:tailEnd/>
          </a:ln>
        </p:spPr>
        <p:txBody>
          <a:bodyPr wrap="none">
            <a:spAutoFit/>
          </a:bodyPr>
          <a:lstStyle/>
          <a:p>
            <a:r>
              <a:rPr lang="cs-CZ" sz="1200" b="1">
                <a:solidFill>
                  <a:schemeClr val="bg1"/>
                </a:solidFill>
              </a:rPr>
              <a:t>Candor </a:t>
            </a:r>
          </a:p>
          <a:p>
            <a:r>
              <a:rPr lang="cs-CZ" sz="1200" b="1">
                <a:solidFill>
                  <a:schemeClr val="bg1"/>
                </a:solidFill>
              </a:rPr>
              <a:t>Chasma</a:t>
            </a:r>
            <a:endParaRPr lang="cs-CZ"/>
          </a:p>
        </p:txBody>
      </p:sp>
      <p:sp>
        <p:nvSpPr>
          <p:cNvPr id="30728" name="Text Box 9"/>
          <p:cNvSpPr txBox="1">
            <a:spLocks noChangeArrowheads="1"/>
          </p:cNvSpPr>
          <p:nvPr/>
        </p:nvSpPr>
        <p:spPr bwMode="auto">
          <a:xfrm>
            <a:off x="4932363" y="1570038"/>
            <a:ext cx="787400" cy="274637"/>
          </a:xfrm>
          <a:prstGeom prst="rect">
            <a:avLst/>
          </a:prstGeom>
          <a:noFill/>
          <a:ln w="9525">
            <a:noFill/>
            <a:miter lim="800000"/>
            <a:headEnd/>
            <a:tailEnd/>
          </a:ln>
        </p:spPr>
        <p:txBody>
          <a:bodyPr wrap="none">
            <a:spAutoFit/>
          </a:bodyPr>
          <a:lstStyle/>
          <a:p>
            <a:r>
              <a:rPr lang="cs-CZ" sz="1200" b="1">
                <a:solidFill>
                  <a:schemeClr val="bg1"/>
                </a:solidFill>
              </a:rPr>
              <a:t>Phobos </a:t>
            </a:r>
          </a:p>
        </p:txBody>
      </p:sp>
      <p:sp>
        <p:nvSpPr>
          <p:cNvPr id="30729" name="Text Box 10"/>
          <p:cNvSpPr txBox="1">
            <a:spLocks noChangeArrowheads="1"/>
          </p:cNvSpPr>
          <p:nvPr/>
        </p:nvSpPr>
        <p:spPr bwMode="auto">
          <a:xfrm>
            <a:off x="5003800" y="2108200"/>
            <a:ext cx="817563" cy="457200"/>
          </a:xfrm>
          <a:prstGeom prst="rect">
            <a:avLst/>
          </a:prstGeom>
          <a:noFill/>
          <a:ln w="9525">
            <a:noFill/>
            <a:miter lim="800000"/>
            <a:headEnd/>
            <a:tailEnd/>
          </a:ln>
        </p:spPr>
        <p:txBody>
          <a:bodyPr wrap="none">
            <a:spAutoFit/>
          </a:bodyPr>
          <a:lstStyle/>
          <a:p>
            <a:pPr algn="r"/>
            <a:r>
              <a:rPr lang="cs-CZ" sz="1200" b="1">
                <a:solidFill>
                  <a:schemeClr val="bg1"/>
                </a:solidFill>
              </a:rPr>
              <a:t>Melas</a:t>
            </a:r>
          </a:p>
          <a:p>
            <a:pPr algn="r"/>
            <a:r>
              <a:rPr lang="cs-CZ" sz="1200" b="1">
                <a:solidFill>
                  <a:schemeClr val="bg1"/>
                </a:solidFill>
              </a:rPr>
              <a:t> Chasma</a:t>
            </a:r>
          </a:p>
        </p:txBody>
      </p:sp>
      <p:sp>
        <p:nvSpPr>
          <p:cNvPr id="30730" name="Text Box 11"/>
          <p:cNvSpPr txBox="1">
            <a:spLocks noChangeArrowheads="1"/>
          </p:cNvSpPr>
          <p:nvPr/>
        </p:nvSpPr>
        <p:spPr bwMode="auto">
          <a:xfrm>
            <a:off x="2411413" y="0"/>
            <a:ext cx="1793875" cy="336550"/>
          </a:xfrm>
          <a:prstGeom prst="rect">
            <a:avLst/>
          </a:prstGeom>
          <a:noFill/>
          <a:ln w="9525">
            <a:noFill/>
            <a:miter lim="800000"/>
            <a:headEnd/>
            <a:tailEnd/>
          </a:ln>
        </p:spPr>
        <p:txBody>
          <a:bodyPr wrap="none">
            <a:spAutoFit/>
          </a:bodyPr>
          <a:lstStyle/>
          <a:p>
            <a:r>
              <a:rPr lang="cs-CZ" sz="1600" b="1">
                <a:solidFill>
                  <a:srgbClr val="FF3300"/>
                </a:solidFill>
              </a:rPr>
              <a:t>MARS EXPRESS</a:t>
            </a:r>
          </a:p>
        </p:txBody>
      </p:sp>
      <p:sp>
        <p:nvSpPr>
          <p:cNvPr id="30731" name="Text Box 14"/>
          <p:cNvSpPr txBox="1">
            <a:spLocks noChangeArrowheads="1"/>
          </p:cNvSpPr>
          <p:nvPr/>
        </p:nvSpPr>
        <p:spPr bwMode="auto">
          <a:xfrm>
            <a:off x="0" y="38100"/>
            <a:ext cx="2484438" cy="942975"/>
          </a:xfrm>
          <a:prstGeom prst="rect">
            <a:avLst/>
          </a:prstGeom>
          <a:noFill/>
          <a:ln w="9525">
            <a:noFill/>
            <a:miter lim="800000"/>
            <a:headEnd/>
            <a:tailEnd/>
          </a:ln>
        </p:spPr>
        <p:txBody>
          <a:bodyPr>
            <a:spAutoFit/>
          </a:bodyPr>
          <a:lstStyle/>
          <a:p>
            <a:r>
              <a:rPr lang="cs-CZ" sz="1400">
                <a:solidFill>
                  <a:schemeClr val="bg1"/>
                </a:solidFill>
              </a:rPr>
              <a:t>start	    2.6.2003</a:t>
            </a:r>
          </a:p>
          <a:p>
            <a:r>
              <a:rPr lang="cs-CZ" sz="1400">
                <a:solidFill>
                  <a:schemeClr val="bg1"/>
                </a:solidFill>
              </a:rPr>
              <a:t>navedení na dráhu kolem Marsu 24.12.2003</a:t>
            </a:r>
          </a:p>
          <a:p>
            <a:r>
              <a:rPr lang="cs-CZ" sz="1400">
                <a:solidFill>
                  <a:schemeClr val="bg1"/>
                </a:solidFill>
              </a:rPr>
              <a:t>průzkum probíhá</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1746" name="Picture 5" descr="H1107_0000_RGBN3_1024_resize"/>
          <p:cNvPicPr>
            <a:picLocks noChangeAspect="1" noChangeArrowheads="1"/>
          </p:cNvPicPr>
          <p:nvPr/>
        </p:nvPicPr>
        <p:blipFill>
          <a:blip r:embed="rId2" cstate="print"/>
          <a:srcRect/>
          <a:stretch>
            <a:fillRect/>
          </a:stretch>
        </p:blipFill>
        <p:spPr bwMode="auto">
          <a:xfrm>
            <a:off x="0" y="0"/>
            <a:ext cx="9144000" cy="1181100"/>
          </a:xfrm>
          <a:prstGeom prst="rect">
            <a:avLst/>
          </a:prstGeom>
          <a:noFill/>
          <a:ln w="9525">
            <a:noFill/>
            <a:miter lim="800000"/>
            <a:headEnd/>
            <a:tailEnd/>
          </a:ln>
        </p:spPr>
      </p:pic>
      <p:pic>
        <p:nvPicPr>
          <p:cNvPr id="31747" name="Picture 6" descr="AureumChaos_resize"/>
          <p:cNvPicPr>
            <a:picLocks noChangeAspect="1" noChangeArrowheads="1"/>
          </p:cNvPicPr>
          <p:nvPr/>
        </p:nvPicPr>
        <p:blipFill>
          <a:blip r:embed="rId3" cstate="print"/>
          <a:srcRect/>
          <a:stretch>
            <a:fillRect/>
          </a:stretch>
        </p:blipFill>
        <p:spPr bwMode="auto">
          <a:xfrm>
            <a:off x="0" y="1196975"/>
            <a:ext cx="2860675" cy="5661025"/>
          </a:xfrm>
          <a:prstGeom prst="rect">
            <a:avLst/>
          </a:prstGeom>
          <a:noFill/>
          <a:ln w="9525">
            <a:noFill/>
            <a:miter lim="800000"/>
            <a:headEnd/>
            <a:tailEnd/>
          </a:ln>
        </p:spPr>
      </p:pic>
      <p:pic>
        <p:nvPicPr>
          <p:cNvPr id="31748" name="Picture 7" descr="PackIce"/>
          <p:cNvPicPr>
            <a:picLocks noChangeAspect="1" noChangeArrowheads="1"/>
          </p:cNvPicPr>
          <p:nvPr/>
        </p:nvPicPr>
        <p:blipFill>
          <a:blip r:embed="rId4" cstate="print"/>
          <a:srcRect/>
          <a:stretch>
            <a:fillRect/>
          </a:stretch>
        </p:blipFill>
        <p:spPr bwMode="auto">
          <a:xfrm>
            <a:off x="2878138" y="1541463"/>
            <a:ext cx="6265862" cy="47672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3" descr="hr_earthmarspangea_resize"/>
          <p:cNvPicPr>
            <a:picLocks noChangeAspect="1" noChangeArrowheads="1"/>
          </p:cNvPicPr>
          <p:nvPr/>
        </p:nvPicPr>
        <p:blipFill>
          <a:blip r:embed="rId2" cstate="print"/>
          <a:srcRect l="1003" t="1463" r="3050" b="1202"/>
          <a:stretch>
            <a:fillRect/>
          </a:stretch>
        </p:blipFill>
        <p:spPr bwMode="auto">
          <a:xfrm>
            <a:off x="0" y="0"/>
            <a:ext cx="4895850" cy="3402013"/>
          </a:xfrm>
          <a:prstGeom prst="rect">
            <a:avLst/>
          </a:prstGeom>
          <a:noFill/>
          <a:ln w="9525">
            <a:noFill/>
            <a:miter lim="800000"/>
            <a:headEnd/>
            <a:tailEnd/>
          </a:ln>
        </p:spPr>
      </p:pic>
      <p:pic>
        <p:nvPicPr>
          <p:cNvPr id="4100" name="Picture 4" descr="mars_interior_resize"/>
          <p:cNvPicPr>
            <a:picLocks noChangeAspect="1" noChangeArrowheads="1"/>
          </p:cNvPicPr>
          <p:nvPr/>
        </p:nvPicPr>
        <p:blipFill>
          <a:blip r:embed="rId3" cstate="print"/>
          <a:srcRect t="14508" b="18239"/>
          <a:stretch>
            <a:fillRect/>
          </a:stretch>
        </p:blipFill>
        <p:spPr bwMode="auto">
          <a:xfrm>
            <a:off x="7164388" y="2924175"/>
            <a:ext cx="1979612" cy="1331913"/>
          </a:xfrm>
          <a:prstGeom prst="rect">
            <a:avLst/>
          </a:prstGeom>
          <a:noFill/>
          <a:ln w="9525">
            <a:noFill/>
            <a:miter lim="800000"/>
            <a:headEnd/>
            <a:tailEnd/>
          </a:ln>
        </p:spPr>
      </p:pic>
      <p:sp>
        <p:nvSpPr>
          <p:cNvPr id="4101" name="Text Box 6"/>
          <p:cNvSpPr txBox="1">
            <a:spLocks noChangeArrowheads="1"/>
          </p:cNvSpPr>
          <p:nvPr/>
        </p:nvSpPr>
        <p:spPr bwMode="auto">
          <a:xfrm>
            <a:off x="2124075" y="549275"/>
            <a:ext cx="2663825" cy="639763"/>
          </a:xfrm>
          <a:prstGeom prst="rect">
            <a:avLst/>
          </a:prstGeom>
          <a:noFill/>
          <a:ln w="9525">
            <a:noFill/>
            <a:miter lim="800000"/>
            <a:headEnd/>
            <a:tailEnd/>
          </a:ln>
        </p:spPr>
        <p:txBody>
          <a:bodyPr lIns="90000" tIns="46800" rIns="90000" bIns="46800">
            <a:spAutoFit/>
          </a:bodyPr>
          <a:lstStyle/>
          <a:p>
            <a:pPr algn="ctr"/>
            <a:r>
              <a:rPr lang="cs-CZ" sz="1200" b="1">
                <a:solidFill>
                  <a:schemeClr val="bg1"/>
                </a:solidFill>
              </a:rPr>
              <a:t>Povrch všech kontinentů na Zemi je velikostí srovnatelný s celým povrchem Marsu</a:t>
            </a:r>
          </a:p>
        </p:txBody>
      </p:sp>
      <p:sp>
        <p:nvSpPr>
          <p:cNvPr id="4102" name="Text Box 7"/>
          <p:cNvSpPr txBox="1">
            <a:spLocks noChangeArrowheads="1"/>
          </p:cNvSpPr>
          <p:nvPr/>
        </p:nvSpPr>
        <p:spPr bwMode="auto">
          <a:xfrm>
            <a:off x="736600" y="2924175"/>
            <a:ext cx="2898775" cy="457200"/>
          </a:xfrm>
          <a:prstGeom prst="rect">
            <a:avLst/>
          </a:prstGeom>
          <a:solidFill>
            <a:schemeClr val="tx1"/>
          </a:solidFill>
          <a:ln w="9525">
            <a:noFill/>
            <a:miter lim="800000"/>
            <a:headEnd/>
            <a:tailEnd/>
          </a:ln>
        </p:spPr>
        <p:txBody>
          <a:bodyPr lIns="90000" tIns="46800" rIns="90000" bIns="46800">
            <a:spAutoFit/>
          </a:bodyPr>
          <a:lstStyle/>
          <a:p>
            <a:pPr algn="ctr"/>
            <a:r>
              <a:rPr lang="cs-CZ" sz="1200" b="1">
                <a:solidFill>
                  <a:schemeClr val="bg1"/>
                </a:solidFill>
              </a:rPr>
              <a:t>Povrch Afriky je velikostí srovnatelný s celým povrchem Měsíce</a:t>
            </a:r>
          </a:p>
        </p:txBody>
      </p:sp>
      <p:pic>
        <p:nvPicPr>
          <p:cNvPr id="4103" name="Picture 8" descr="hires_33803"/>
          <p:cNvPicPr>
            <a:picLocks noChangeAspect="1" noChangeArrowheads="1"/>
          </p:cNvPicPr>
          <p:nvPr/>
        </p:nvPicPr>
        <p:blipFill>
          <a:blip r:embed="rId4" cstate="print"/>
          <a:srcRect b="12433"/>
          <a:stretch>
            <a:fillRect/>
          </a:stretch>
        </p:blipFill>
        <p:spPr bwMode="auto">
          <a:xfrm>
            <a:off x="0" y="3646611"/>
            <a:ext cx="7326313" cy="2851150"/>
          </a:xfrm>
          <a:prstGeom prst="rect">
            <a:avLst/>
          </a:prstGeom>
          <a:noFill/>
          <a:ln w="9525">
            <a:noFill/>
            <a:miter lim="800000"/>
            <a:headEnd/>
            <a:tailEnd/>
          </a:ln>
        </p:spPr>
      </p:pic>
      <p:pic>
        <p:nvPicPr>
          <p:cNvPr id="4104" name="Picture 10" descr="inside_01s"/>
          <p:cNvPicPr>
            <a:picLocks noChangeAspect="1" noChangeArrowheads="1"/>
          </p:cNvPicPr>
          <p:nvPr/>
        </p:nvPicPr>
        <p:blipFill>
          <a:blip r:embed="rId5" cstate="print"/>
          <a:srcRect/>
          <a:stretch>
            <a:fillRect/>
          </a:stretch>
        </p:blipFill>
        <p:spPr bwMode="auto">
          <a:xfrm>
            <a:off x="7451725" y="4292600"/>
            <a:ext cx="1476375" cy="1328738"/>
          </a:xfrm>
          <a:prstGeom prst="rect">
            <a:avLst/>
          </a:prstGeom>
          <a:noFill/>
          <a:ln w="9525">
            <a:noFill/>
            <a:miter lim="800000"/>
            <a:headEnd/>
            <a:tailEnd/>
          </a:ln>
        </p:spPr>
      </p:pic>
      <p:pic>
        <p:nvPicPr>
          <p:cNvPr id="4105" name="Picture 12" descr="inside_02s"/>
          <p:cNvPicPr>
            <a:picLocks noChangeAspect="1" noChangeArrowheads="1"/>
          </p:cNvPicPr>
          <p:nvPr/>
        </p:nvPicPr>
        <p:blipFill>
          <a:blip r:embed="rId6" cstate="print"/>
          <a:srcRect/>
          <a:stretch>
            <a:fillRect/>
          </a:stretch>
        </p:blipFill>
        <p:spPr bwMode="auto">
          <a:xfrm>
            <a:off x="7239000" y="5619750"/>
            <a:ext cx="1905000" cy="1238250"/>
          </a:xfrm>
          <a:prstGeom prst="rect">
            <a:avLst/>
          </a:prstGeom>
          <a:noFill/>
          <a:ln w="9525">
            <a:noFill/>
            <a:miter lim="800000"/>
            <a:headEnd/>
            <a:tailEnd/>
          </a:ln>
        </p:spPr>
      </p:pic>
      <p:sp>
        <p:nvSpPr>
          <p:cNvPr id="4106" name="Text Box 13"/>
          <p:cNvSpPr txBox="1">
            <a:spLocks noChangeArrowheads="1"/>
          </p:cNvSpPr>
          <p:nvPr/>
        </p:nvSpPr>
        <p:spPr bwMode="auto">
          <a:xfrm>
            <a:off x="107950" y="3645024"/>
            <a:ext cx="2860675" cy="304800"/>
          </a:xfrm>
          <a:prstGeom prst="rect">
            <a:avLst/>
          </a:prstGeom>
          <a:solidFill>
            <a:schemeClr val="tx1"/>
          </a:solidFill>
          <a:ln w="9525">
            <a:noFill/>
            <a:miter lim="800000"/>
            <a:headEnd/>
            <a:tailEnd/>
          </a:ln>
        </p:spPr>
        <p:txBody>
          <a:bodyPr wrap="none" lIns="90000" tIns="46800" rIns="90000" bIns="46800">
            <a:spAutoFit/>
          </a:bodyPr>
          <a:lstStyle/>
          <a:p>
            <a:r>
              <a:rPr lang="cs-CZ" sz="1400">
                <a:solidFill>
                  <a:schemeClr val="bg1"/>
                </a:solidFill>
              </a:rPr>
              <a:t>Roční období na severní polokouli</a:t>
            </a:r>
          </a:p>
        </p:txBody>
      </p:sp>
      <p:sp>
        <p:nvSpPr>
          <p:cNvPr id="4107" name="Rectangle 14"/>
          <p:cNvSpPr>
            <a:spLocks noChangeArrowheads="1"/>
          </p:cNvSpPr>
          <p:nvPr/>
        </p:nvSpPr>
        <p:spPr bwMode="auto">
          <a:xfrm>
            <a:off x="611188" y="0"/>
            <a:ext cx="3960812" cy="549275"/>
          </a:xfrm>
          <a:prstGeom prst="rect">
            <a:avLst/>
          </a:prstGeom>
          <a:solidFill>
            <a:schemeClr val="tx1"/>
          </a:solidFill>
          <a:ln w="9525">
            <a:noFill/>
            <a:miter lim="800000"/>
            <a:headEnd/>
            <a:tailEnd/>
          </a:ln>
        </p:spPr>
        <p:txBody>
          <a:bodyPr lIns="90000" tIns="46800" rIns="90000" bIns="46800" anchor="ctr">
            <a:spAutoFit/>
          </a:bodyPr>
          <a:lstStyle/>
          <a:p>
            <a:endParaRPr lang="cs-CZ"/>
          </a:p>
        </p:txBody>
      </p:sp>
      <p:sp>
        <p:nvSpPr>
          <p:cNvPr id="4108" name="Text Box 16"/>
          <p:cNvSpPr txBox="1">
            <a:spLocks noChangeArrowheads="1"/>
          </p:cNvSpPr>
          <p:nvPr/>
        </p:nvSpPr>
        <p:spPr bwMode="auto">
          <a:xfrm>
            <a:off x="6477000" y="2997200"/>
            <a:ext cx="1263650" cy="304800"/>
          </a:xfrm>
          <a:prstGeom prst="rect">
            <a:avLst/>
          </a:prstGeom>
          <a:noFill/>
          <a:ln w="9525">
            <a:noFill/>
            <a:miter lim="800000"/>
            <a:headEnd/>
            <a:tailEnd/>
          </a:ln>
        </p:spPr>
        <p:txBody>
          <a:bodyPr wrap="none" lIns="90000" tIns="46800" rIns="90000" bIns="46800">
            <a:spAutoFit/>
          </a:bodyPr>
          <a:lstStyle/>
          <a:p>
            <a:r>
              <a:rPr lang="cs-CZ" sz="1400">
                <a:solidFill>
                  <a:schemeClr val="bg1"/>
                </a:solidFill>
              </a:rPr>
              <a:t>Tekuté jádro?</a:t>
            </a:r>
          </a:p>
        </p:txBody>
      </p:sp>
      <p:sp>
        <p:nvSpPr>
          <p:cNvPr id="4109" name="Rectangle 19"/>
          <p:cNvSpPr>
            <a:spLocks noChangeArrowheads="1"/>
          </p:cNvSpPr>
          <p:nvPr/>
        </p:nvSpPr>
        <p:spPr bwMode="auto">
          <a:xfrm>
            <a:off x="4284663" y="3717032"/>
            <a:ext cx="2879725" cy="288925"/>
          </a:xfrm>
          <a:prstGeom prst="rect">
            <a:avLst/>
          </a:prstGeom>
          <a:solidFill>
            <a:schemeClr val="tx1"/>
          </a:solidFill>
          <a:ln w="9525">
            <a:noFill/>
            <a:miter lim="800000"/>
            <a:headEnd/>
            <a:tailEnd/>
          </a:ln>
        </p:spPr>
        <p:txBody>
          <a:bodyPr wrap="none" lIns="90000" tIns="46800" rIns="90000" bIns="46800" anchor="ctr">
            <a:spAutoFit/>
          </a:bodyPr>
          <a:lstStyle/>
          <a:p>
            <a:endParaRPr lang="cs-CZ"/>
          </a:p>
        </p:txBody>
      </p:sp>
      <p:pic>
        <p:nvPicPr>
          <p:cNvPr id="4110" name="Picture 18" descr="Icy_Mars"/>
          <p:cNvPicPr>
            <a:picLocks noChangeAspect="1" noChangeArrowheads="1"/>
          </p:cNvPicPr>
          <p:nvPr/>
        </p:nvPicPr>
        <p:blipFill>
          <a:blip r:embed="rId7" cstate="print"/>
          <a:srcRect/>
          <a:stretch>
            <a:fillRect/>
          </a:stretch>
        </p:blipFill>
        <p:spPr bwMode="auto">
          <a:xfrm>
            <a:off x="5724128" y="908720"/>
            <a:ext cx="1728787" cy="1728788"/>
          </a:xfrm>
          <a:prstGeom prst="rect">
            <a:avLst/>
          </a:prstGeom>
          <a:noFill/>
          <a:ln w="9525">
            <a:noFill/>
            <a:miter lim="800000"/>
            <a:headEnd/>
            <a:tailEnd/>
          </a:ln>
        </p:spPr>
      </p:pic>
      <p:sp>
        <p:nvSpPr>
          <p:cNvPr id="4111" name="Text Box 15"/>
          <p:cNvSpPr txBox="1">
            <a:spLocks noChangeArrowheads="1"/>
          </p:cNvSpPr>
          <p:nvPr/>
        </p:nvSpPr>
        <p:spPr bwMode="auto">
          <a:xfrm>
            <a:off x="7308453" y="1411958"/>
            <a:ext cx="1274762" cy="304800"/>
          </a:xfrm>
          <a:prstGeom prst="rect">
            <a:avLst/>
          </a:prstGeom>
          <a:noFill/>
          <a:ln w="9525">
            <a:noFill/>
            <a:miter lim="800000"/>
            <a:headEnd/>
            <a:tailEnd/>
          </a:ln>
        </p:spPr>
        <p:txBody>
          <a:bodyPr wrap="none" lIns="90000" tIns="46800" rIns="90000" bIns="46800">
            <a:spAutoFit/>
          </a:bodyPr>
          <a:lstStyle/>
          <a:p>
            <a:r>
              <a:rPr lang="cs-CZ" sz="1400" dirty="0">
                <a:solidFill>
                  <a:schemeClr val="bg1"/>
                </a:solidFill>
              </a:rPr>
              <a:t>Doba ledová?</a:t>
            </a:r>
          </a:p>
        </p:txBody>
      </p:sp>
      <p:sp>
        <p:nvSpPr>
          <p:cNvPr id="4112" name="Text Box 20"/>
          <p:cNvSpPr txBox="1">
            <a:spLocks noChangeArrowheads="1"/>
          </p:cNvSpPr>
          <p:nvPr/>
        </p:nvSpPr>
        <p:spPr bwMode="auto">
          <a:xfrm>
            <a:off x="6477000" y="4060825"/>
            <a:ext cx="1225550" cy="304800"/>
          </a:xfrm>
          <a:prstGeom prst="rect">
            <a:avLst/>
          </a:prstGeom>
          <a:noFill/>
          <a:ln w="9525">
            <a:noFill/>
            <a:miter lim="800000"/>
            <a:headEnd/>
            <a:tailEnd/>
          </a:ln>
        </p:spPr>
        <p:txBody>
          <a:bodyPr wrap="none" lIns="90000" tIns="46800" rIns="90000" bIns="46800">
            <a:spAutoFit/>
          </a:bodyPr>
          <a:lstStyle/>
          <a:p>
            <a:r>
              <a:rPr lang="cs-CZ" sz="1400" dirty="0">
                <a:solidFill>
                  <a:schemeClr val="bg1"/>
                </a:solidFill>
              </a:rPr>
              <a:t>Pevné jádro?</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descr="Dao-Niger_Valles-wallpaper"/>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Huygens_resiz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281_230405_0902_6_3d_PavonisMons_H_resiz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5842" name="Picture 5" descr="294-142963d2KaseiVallesN_H_resiz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5843" name="Picture 2" descr="KaseiValles-NorthBranch_resize"/>
          <p:cNvPicPr>
            <a:picLocks noChangeAspect="1" noChangeArrowheads="1"/>
          </p:cNvPicPr>
          <p:nvPr/>
        </p:nvPicPr>
        <p:blipFill>
          <a:blip r:embed="rId3" cstate="print"/>
          <a:srcRect/>
          <a:stretch>
            <a:fillRect/>
          </a:stretch>
        </p:blipFill>
        <p:spPr bwMode="auto">
          <a:xfrm>
            <a:off x="6804025" y="692150"/>
            <a:ext cx="2339975" cy="2338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descr="CraterDunefield-wallpaper2"/>
          <p:cNvPicPr>
            <a:picLocks noChangeAspect="1" noChangeArrowheads="1"/>
          </p:cNvPicPr>
          <p:nvPr/>
        </p:nvPicPr>
        <p:blipFill>
          <a:blip r:embed="rId2" cstate="print"/>
          <a:srcRect t="17578" b="2361"/>
          <a:stretch>
            <a:fillRect/>
          </a:stretch>
        </p:blipFill>
        <p:spPr bwMode="auto">
          <a:xfrm>
            <a:off x="0" y="0"/>
            <a:ext cx="9144000" cy="686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5" descr="img3_1343_Crater_Ice_H_resiz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8914" name="Picture 2" descr="e05-762"/>
          <p:cNvPicPr>
            <a:picLocks noChangeAspect="1" noChangeArrowheads="1"/>
          </p:cNvPicPr>
          <p:nvPr/>
        </p:nvPicPr>
        <p:blipFill>
          <a:blip r:embed="rId2" cstate="print"/>
          <a:srcRect l="52638" b="26810"/>
          <a:stretch>
            <a:fillRect/>
          </a:stretch>
        </p:blipFill>
        <p:spPr bwMode="auto">
          <a:xfrm>
            <a:off x="0" y="2922588"/>
            <a:ext cx="9144000" cy="3935412"/>
          </a:xfrm>
          <a:prstGeom prst="rect">
            <a:avLst/>
          </a:prstGeom>
          <a:noFill/>
          <a:ln w="9525">
            <a:noFill/>
            <a:miter lim="800000"/>
            <a:headEnd/>
            <a:tailEnd/>
          </a:ln>
        </p:spPr>
      </p:pic>
      <p:pic>
        <p:nvPicPr>
          <p:cNvPr id="38915" name="Picture 3" descr="e05-760_761_ctx1"/>
          <p:cNvPicPr>
            <a:picLocks noChangeAspect="1" noChangeArrowheads="1"/>
          </p:cNvPicPr>
          <p:nvPr/>
        </p:nvPicPr>
        <p:blipFill>
          <a:blip r:embed="rId3" cstate="print">
            <a:clrChange>
              <a:clrFrom>
                <a:srgbClr val="000000"/>
              </a:clrFrom>
              <a:clrTo>
                <a:srgbClr val="000000">
                  <a:alpha val="0"/>
                </a:srgbClr>
              </a:clrTo>
            </a:clrChange>
          </a:blip>
          <a:srcRect/>
          <a:stretch>
            <a:fillRect/>
          </a:stretch>
        </p:blipFill>
        <p:spPr bwMode="auto">
          <a:xfrm>
            <a:off x="0" y="0"/>
            <a:ext cx="4284663" cy="4206875"/>
          </a:xfrm>
          <a:prstGeom prst="rect">
            <a:avLst/>
          </a:prstGeom>
          <a:noFill/>
          <a:ln w="9525">
            <a:noFill/>
            <a:miter lim="800000"/>
            <a:headEnd/>
            <a:tailEnd/>
          </a:ln>
        </p:spPr>
      </p:pic>
      <p:pic>
        <p:nvPicPr>
          <p:cNvPr id="38916" name="Picture 4" descr="30823"/>
          <p:cNvPicPr>
            <a:picLocks noChangeAspect="1" noChangeArrowheads="1"/>
          </p:cNvPicPr>
          <p:nvPr/>
        </p:nvPicPr>
        <p:blipFill>
          <a:blip r:embed="rId4" cstate="print"/>
          <a:srcRect/>
          <a:stretch>
            <a:fillRect/>
          </a:stretch>
        </p:blipFill>
        <p:spPr bwMode="auto">
          <a:xfrm>
            <a:off x="4427538" y="0"/>
            <a:ext cx="3529012" cy="2987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co2_cover_50"/>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62" name="Picture 8" descr="press_photo_nature05356_1_resize"/>
          <p:cNvPicPr>
            <a:picLocks noChangeAspect="1" noChangeArrowheads="1"/>
          </p:cNvPicPr>
          <p:nvPr/>
        </p:nvPicPr>
        <p:blipFill>
          <a:blip r:embed="rId2" cstate="print"/>
          <a:srcRect/>
          <a:stretch>
            <a:fillRect/>
          </a:stretch>
        </p:blipFill>
        <p:spPr bwMode="auto">
          <a:xfrm>
            <a:off x="1258888" y="0"/>
            <a:ext cx="666273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8" descr="MARSIS_release_3_resize"/>
          <p:cNvPicPr>
            <a:picLocks noChangeAspect="1" noChangeArrowheads="1"/>
          </p:cNvPicPr>
          <p:nvPr/>
        </p:nvPicPr>
        <p:blipFill>
          <a:blip r:embed="rId2" cstate="print"/>
          <a:srcRect l="3819" t="14328"/>
          <a:stretch>
            <a:fillRect/>
          </a:stretch>
        </p:blipFill>
        <p:spPr bwMode="auto">
          <a:xfrm>
            <a:off x="250825" y="0"/>
            <a:ext cx="8893175" cy="6858000"/>
          </a:xfrm>
          <a:prstGeom prst="rect">
            <a:avLst/>
          </a:prstGeom>
          <a:noFill/>
          <a:ln w="9525">
            <a:noFill/>
            <a:miter lim="800000"/>
            <a:headEnd/>
            <a:tailEnd/>
          </a:ln>
        </p:spPr>
      </p:pic>
      <p:pic>
        <p:nvPicPr>
          <p:cNvPr id="41987" name="Picture 9" descr="MARSIS_release_3_resize"/>
          <p:cNvPicPr>
            <a:picLocks noChangeAspect="1" noChangeArrowheads="1"/>
          </p:cNvPicPr>
          <p:nvPr/>
        </p:nvPicPr>
        <p:blipFill>
          <a:blip r:embed="rId2" cstate="print"/>
          <a:srcRect r="80865" b="80151"/>
          <a:stretch>
            <a:fillRect/>
          </a:stretch>
        </p:blipFill>
        <p:spPr bwMode="auto">
          <a:xfrm>
            <a:off x="0" y="0"/>
            <a:ext cx="1692275" cy="1522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122" name="Picture 4" descr="mars_pole"/>
          <p:cNvPicPr>
            <a:picLocks noChangeAspect="1" noChangeArrowheads="1"/>
          </p:cNvPicPr>
          <p:nvPr/>
        </p:nvPicPr>
        <p:blipFill>
          <a:blip r:embed="rId2" cstate="print"/>
          <a:srcRect/>
          <a:stretch>
            <a:fillRect/>
          </a:stretch>
        </p:blipFill>
        <p:spPr bwMode="auto">
          <a:xfrm>
            <a:off x="0" y="0"/>
            <a:ext cx="5364163" cy="4433888"/>
          </a:xfrm>
          <a:prstGeom prst="rect">
            <a:avLst/>
          </a:prstGeom>
          <a:noFill/>
          <a:ln w="9525">
            <a:noFill/>
            <a:miter lim="800000"/>
            <a:headEnd/>
            <a:tailEnd/>
          </a:ln>
        </p:spPr>
      </p:pic>
      <p:sp>
        <p:nvSpPr>
          <p:cNvPr id="5123" name="Text Box 6"/>
          <p:cNvSpPr txBox="1">
            <a:spLocks noChangeArrowheads="1"/>
          </p:cNvSpPr>
          <p:nvPr/>
        </p:nvSpPr>
        <p:spPr bwMode="auto">
          <a:xfrm>
            <a:off x="2051050" y="1844675"/>
            <a:ext cx="1057275" cy="304800"/>
          </a:xfrm>
          <a:prstGeom prst="rect">
            <a:avLst/>
          </a:prstGeom>
          <a:solidFill>
            <a:schemeClr val="tx1"/>
          </a:solidFill>
          <a:ln w="9525">
            <a:noFill/>
            <a:miter lim="800000"/>
            <a:headEnd/>
            <a:tailEnd/>
          </a:ln>
        </p:spPr>
        <p:txBody>
          <a:bodyPr wrap="none" lIns="90000" tIns="46800" rIns="90000" bIns="46800">
            <a:spAutoFit/>
          </a:bodyPr>
          <a:lstStyle/>
          <a:p>
            <a:r>
              <a:rPr lang="cs-CZ" sz="1400">
                <a:solidFill>
                  <a:schemeClr val="bg1"/>
                </a:solidFill>
              </a:rPr>
              <a:t>leden 1997</a:t>
            </a:r>
          </a:p>
        </p:txBody>
      </p:sp>
      <p:sp>
        <p:nvSpPr>
          <p:cNvPr id="5124" name="Text Box 7"/>
          <p:cNvSpPr txBox="1">
            <a:spLocks noChangeArrowheads="1"/>
          </p:cNvSpPr>
          <p:nvPr/>
        </p:nvSpPr>
        <p:spPr bwMode="auto">
          <a:xfrm>
            <a:off x="2411413" y="692150"/>
            <a:ext cx="536575" cy="304800"/>
          </a:xfrm>
          <a:prstGeom prst="rect">
            <a:avLst/>
          </a:prstGeom>
          <a:solidFill>
            <a:schemeClr val="tx1"/>
          </a:solidFill>
          <a:ln w="9525">
            <a:noFill/>
            <a:miter lim="800000"/>
            <a:headEnd/>
            <a:tailEnd/>
          </a:ln>
        </p:spPr>
        <p:txBody>
          <a:bodyPr wrap="none" lIns="90000" tIns="46800" rIns="90000" bIns="46800">
            <a:spAutoFit/>
          </a:bodyPr>
          <a:lstStyle/>
          <a:p>
            <a:r>
              <a:rPr lang="cs-CZ" sz="1400">
                <a:solidFill>
                  <a:schemeClr val="bg1"/>
                </a:solidFill>
              </a:rPr>
              <a:t>HST</a:t>
            </a:r>
          </a:p>
        </p:txBody>
      </p:sp>
      <p:sp>
        <p:nvSpPr>
          <p:cNvPr id="5125" name="Text Box 8"/>
          <p:cNvSpPr txBox="1">
            <a:spLocks noChangeArrowheads="1"/>
          </p:cNvSpPr>
          <p:nvPr/>
        </p:nvSpPr>
        <p:spPr bwMode="auto">
          <a:xfrm>
            <a:off x="650875" y="2276475"/>
            <a:ext cx="968375" cy="304800"/>
          </a:xfrm>
          <a:prstGeom prst="rect">
            <a:avLst/>
          </a:prstGeom>
          <a:solidFill>
            <a:schemeClr val="tx1"/>
          </a:solidFill>
          <a:ln w="9525">
            <a:noFill/>
            <a:miter lim="800000"/>
            <a:headEnd/>
            <a:tailEnd/>
          </a:ln>
        </p:spPr>
        <p:txBody>
          <a:bodyPr wrap="none" lIns="90000" tIns="46800" rIns="90000" bIns="46800">
            <a:spAutoFit/>
          </a:bodyPr>
          <a:lstStyle/>
          <a:p>
            <a:r>
              <a:rPr lang="cs-CZ" sz="1400">
                <a:solidFill>
                  <a:schemeClr val="bg1"/>
                </a:solidFill>
              </a:rPr>
              <a:t>říjen 1996</a:t>
            </a:r>
          </a:p>
        </p:txBody>
      </p:sp>
      <p:sp>
        <p:nvSpPr>
          <p:cNvPr id="5126" name="Text Box 9"/>
          <p:cNvSpPr txBox="1">
            <a:spLocks noChangeArrowheads="1"/>
          </p:cNvSpPr>
          <p:nvPr/>
        </p:nvSpPr>
        <p:spPr bwMode="auto">
          <a:xfrm>
            <a:off x="4859338" y="115888"/>
            <a:ext cx="1165225" cy="304800"/>
          </a:xfrm>
          <a:prstGeom prst="rect">
            <a:avLst/>
          </a:prstGeom>
          <a:solidFill>
            <a:schemeClr val="tx1"/>
          </a:solidFill>
          <a:ln w="9525">
            <a:noFill/>
            <a:miter lim="800000"/>
            <a:headEnd/>
            <a:tailEnd/>
          </a:ln>
        </p:spPr>
        <p:txBody>
          <a:bodyPr wrap="none" lIns="90000" tIns="46800" rIns="90000" bIns="46800">
            <a:spAutoFit/>
          </a:bodyPr>
          <a:lstStyle/>
          <a:p>
            <a:r>
              <a:rPr lang="cs-CZ" sz="1400">
                <a:solidFill>
                  <a:schemeClr val="bg1"/>
                </a:solidFill>
              </a:rPr>
              <a:t>březen 1997</a:t>
            </a:r>
          </a:p>
        </p:txBody>
      </p:sp>
      <p:sp>
        <p:nvSpPr>
          <p:cNvPr id="5127" name="Rectangle 10"/>
          <p:cNvSpPr>
            <a:spLocks noChangeArrowheads="1"/>
          </p:cNvSpPr>
          <p:nvPr/>
        </p:nvSpPr>
        <p:spPr bwMode="auto">
          <a:xfrm>
            <a:off x="3851275" y="2276475"/>
            <a:ext cx="649288" cy="288925"/>
          </a:xfrm>
          <a:prstGeom prst="rect">
            <a:avLst/>
          </a:prstGeom>
          <a:solidFill>
            <a:schemeClr val="tx1"/>
          </a:solidFill>
          <a:ln w="9525">
            <a:noFill/>
            <a:miter lim="800000"/>
            <a:headEnd/>
            <a:tailEnd/>
          </a:ln>
        </p:spPr>
        <p:txBody>
          <a:bodyPr wrap="none" lIns="90000" tIns="46800" rIns="90000" bIns="46800" anchor="ctr">
            <a:spAutoFit/>
          </a:bodyPr>
          <a:lstStyle/>
          <a:p>
            <a:endParaRPr lang="cs-CZ"/>
          </a:p>
        </p:txBody>
      </p:sp>
      <p:pic>
        <p:nvPicPr>
          <p:cNvPr id="5128" name="Picture 5" descr="PIA01929_resize"/>
          <p:cNvPicPr>
            <a:picLocks noChangeAspect="1" noChangeArrowheads="1"/>
          </p:cNvPicPr>
          <p:nvPr/>
        </p:nvPicPr>
        <p:blipFill>
          <a:blip r:embed="rId3" cstate="print">
            <a:clrChange>
              <a:clrFrom>
                <a:srgbClr val="000000"/>
              </a:clrFrom>
              <a:clrTo>
                <a:srgbClr val="000000">
                  <a:alpha val="0"/>
                </a:srgbClr>
              </a:clrTo>
            </a:clrChange>
          </a:blip>
          <a:srcRect l="339" t="294" r="64" b="298"/>
          <a:stretch>
            <a:fillRect/>
          </a:stretch>
        </p:blipFill>
        <p:spPr bwMode="auto">
          <a:xfrm>
            <a:off x="3708400" y="1433513"/>
            <a:ext cx="5435600" cy="5424487"/>
          </a:xfrm>
          <a:prstGeom prst="rect">
            <a:avLst/>
          </a:prstGeom>
          <a:noFill/>
          <a:ln w="9525">
            <a:noFill/>
            <a:miter lim="800000"/>
            <a:headEnd/>
            <a:tailEnd/>
          </a:ln>
        </p:spPr>
      </p:pic>
      <p:sp>
        <p:nvSpPr>
          <p:cNvPr id="5129" name="Text Box 11"/>
          <p:cNvSpPr txBox="1">
            <a:spLocks noChangeArrowheads="1"/>
          </p:cNvSpPr>
          <p:nvPr/>
        </p:nvSpPr>
        <p:spPr bwMode="auto">
          <a:xfrm>
            <a:off x="7954963" y="1628775"/>
            <a:ext cx="1189037" cy="517525"/>
          </a:xfrm>
          <a:prstGeom prst="rect">
            <a:avLst/>
          </a:prstGeom>
          <a:noFill/>
          <a:ln w="9525">
            <a:noFill/>
            <a:miter lim="800000"/>
            <a:headEnd/>
            <a:tailEnd/>
          </a:ln>
        </p:spPr>
        <p:txBody>
          <a:bodyPr lIns="90000" tIns="46800" rIns="90000" bIns="46800">
            <a:spAutoFit/>
          </a:bodyPr>
          <a:lstStyle/>
          <a:p>
            <a:pPr algn="r"/>
            <a:r>
              <a:rPr lang="cs-CZ" sz="1400">
                <a:solidFill>
                  <a:schemeClr val="bg1"/>
                </a:solidFill>
              </a:rPr>
              <a:t>Mars Global Surveyor </a:t>
            </a:r>
          </a:p>
        </p:txBody>
      </p:sp>
      <p:pic>
        <p:nvPicPr>
          <p:cNvPr id="5130" name="Picture 13" descr="Martian North Pole in 3D"/>
          <p:cNvPicPr>
            <a:picLocks noChangeAspect="1" noChangeArrowheads="1"/>
          </p:cNvPicPr>
          <p:nvPr/>
        </p:nvPicPr>
        <p:blipFill>
          <a:blip r:embed="rId4" cstate="print"/>
          <a:srcRect/>
          <a:stretch>
            <a:fillRect/>
          </a:stretch>
        </p:blipFill>
        <p:spPr bwMode="auto">
          <a:xfrm>
            <a:off x="0" y="4452938"/>
            <a:ext cx="3563938" cy="2405062"/>
          </a:xfrm>
          <a:prstGeom prst="rect">
            <a:avLst/>
          </a:prstGeom>
          <a:noFill/>
          <a:ln w="9525">
            <a:noFill/>
            <a:miter lim="800000"/>
            <a:headEnd/>
            <a:tailEnd/>
          </a:ln>
        </p:spPr>
      </p:pic>
      <p:sp>
        <p:nvSpPr>
          <p:cNvPr id="5131" name="Text Box 14"/>
          <p:cNvSpPr txBox="1">
            <a:spLocks noChangeArrowheads="1"/>
          </p:cNvSpPr>
          <p:nvPr/>
        </p:nvSpPr>
        <p:spPr bwMode="auto">
          <a:xfrm>
            <a:off x="6372225" y="333375"/>
            <a:ext cx="2386013" cy="488950"/>
          </a:xfrm>
          <a:prstGeom prst="rect">
            <a:avLst/>
          </a:prstGeom>
          <a:noFill/>
          <a:ln w="9525">
            <a:noFill/>
            <a:miter lim="800000"/>
            <a:headEnd/>
            <a:tailEnd/>
          </a:ln>
        </p:spPr>
        <p:txBody>
          <a:bodyPr wrap="none" lIns="90000" tIns="46800" rIns="90000" bIns="46800">
            <a:spAutoFit/>
          </a:bodyPr>
          <a:lstStyle/>
          <a:p>
            <a:r>
              <a:rPr lang="cs-CZ" sz="2600">
                <a:solidFill>
                  <a:schemeClr val="bg1"/>
                </a:solidFill>
              </a:rPr>
              <a:t>SEVERNÍ PÓL</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5" descr="press_photo_nature05356_2_v2_resize"/>
          <p:cNvPicPr>
            <a:picLocks noChangeAspect="1" noChangeArrowheads="1"/>
          </p:cNvPicPr>
          <p:nvPr/>
        </p:nvPicPr>
        <p:blipFill>
          <a:blip r:embed="rId2" cstate="print"/>
          <a:srcRect l="2728"/>
          <a:stretch>
            <a:fillRect/>
          </a:stretch>
        </p:blipFill>
        <p:spPr bwMode="auto">
          <a:xfrm>
            <a:off x="34925" y="142875"/>
            <a:ext cx="3849688" cy="6453188"/>
          </a:xfrm>
          <a:prstGeom prst="rect">
            <a:avLst/>
          </a:prstGeom>
          <a:noFill/>
          <a:ln w="9525">
            <a:noFill/>
            <a:miter lim="800000"/>
            <a:headEnd/>
            <a:tailEnd/>
          </a:ln>
        </p:spPr>
      </p:pic>
      <p:pic>
        <p:nvPicPr>
          <p:cNvPr id="43011" name="Picture 7" descr="press_photo_nature05356_3_v2_resize"/>
          <p:cNvPicPr>
            <a:picLocks noChangeAspect="1" noChangeArrowheads="1"/>
          </p:cNvPicPr>
          <p:nvPr/>
        </p:nvPicPr>
        <p:blipFill>
          <a:blip r:embed="rId3" cstate="print"/>
          <a:srcRect/>
          <a:stretch>
            <a:fillRect/>
          </a:stretch>
        </p:blipFill>
        <p:spPr bwMode="auto">
          <a:xfrm>
            <a:off x="5576888" y="88900"/>
            <a:ext cx="3370262" cy="6669088"/>
          </a:xfrm>
          <a:prstGeom prst="rect">
            <a:avLst/>
          </a:prstGeom>
          <a:noFill/>
          <a:ln w="9525">
            <a:noFill/>
            <a:miter lim="800000"/>
            <a:headEnd/>
            <a:tailEnd/>
          </a:ln>
        </p:spPr>
      </p:pic>
      <p:pic>
        <p:nvPicPr>
          <p:cNvPr id="43012" name="Picture 4" descr="MARSIS_release_2_resize"/>
          <p:cNvPicPr>
            <a:picLocks noChangeAspect="1" noChangeArrowheads="1"/>
          </p:cNvPicPr>
          <p:nvPr/>
        </p:nvPicPr>
        <p:blipFill>
          <a:blip r:embed="rId4" cstate="print"/>
          <a:srcRect/>
          <a:stretch>
            <a:fillRect/>
          </a:stretch>
        </p:blipFill>
        <p:spPr bwMode="auto">
          <a:xfrm>
            <a:off x="3730625" y="188913"/>
            <a:ext cx="1971675" cy="201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3" descr="MRO_data_resize"/>
          <p:cNvPicPr>
            <a:picLocks noChangeAspect="1" noChangeArrowheads="1"/>
          </p:cNvPicPr>
          <p:nvPr/>
        </p:nvPicPr>
        <p:blipFill>
          <a:blip r:embed="rId2" cstate="print"/>
          <a:srcRect l="595" t="850" r="1596"/>
          <a:stretch>
            <a:fillRect/>
          </a:stretch>
        </p:blipFill>
        <p:spPr bwMode="auto">
          <a:xfrm>
            <a:off x="2411413" y="0"/>
            <a:ext cx="6732587" cy="4076700"/>
          </a:xfrm>
          <a:prstGeom prst="rect">
            <a:avLst/>
          </a:prstGeom>
          <a:noFill/>
          <a:ln w="9525">
            <a:noFill/>
            <a:miter lim="800000"/>
            <a:headEnd/>
            <a:tailEnd/>
          </a:ln>
        </p:spPr>
      </p:pic>
      <p:pic>
        <p:nvPicPr>
          <p:cNvPr id="44035" name="Picture 6" descr="MRO-SHARAD-top-view_resize"/>
          <p:cNvPicPr>
            <a:picLocks noChangeAspect="1" noChangeArrowheads="1"/>
          </p:cNvPicPr>
          <p:nvPr/>
        </p:nvPicPr>
        <p:blipFill>
          <a:blip r:embed="rId3" cstate="print"/>
          <a:srcRect/>
          <a:stretch>
            <a:fillRect/>
          </a:stretch>
        </p:blipFill>
        <p:spPr bwMode="auto">
          <a:xfrm>
            <a:off x="0" y="4114800"/>
            <a:ext cx="3397250" cy="2743200"/>
          </a:xfrm>
          <a:prstGeom prst="rect">
            <a:avLst/>
          </a:prstGeom>
          <a:noFill/>
          <a:ln w="9525">
            <a:noFill/>
            <a:miter lim="800000"/>
            <a:headEnd/>
            <a:tailEnd/>
          </a:ln>
        </p:spPr>
      </p:pic>
      <p:pic>
        <p:nvPicPr>
          <p:cNvPr id="44036" name="Picture 4" descr="MRO_hirise_resize"/>
          <p:cNvPicPr>
            <a:picLocks noChangeAspect="1" noChangeArrowheads="1"/>
          </p:cNvPicPr>
          <p:nvPr/>
        </p:nvPicPr>
        <p:blipFill>
          <a:blip r:embed="rId4" cstate="print"/>
          <a:srcRect l="2031" t="3877" r="5930" b="13951"/>
          <a:stretch>
            <a:fillRect/>
          </a:stretch>
        </p:blipFill>
        <p:spPr bwMode="auto">
          <a:xfrm>
            <a:off x="3348038" y="4116388"/>
            <a:ext cx="5795962" cy="2741612"/>
          </a:xfrm>
          <a:prstGeom prst="rect">
            <a:avLst/>
          </a:prstGeom>
          <a:noFill/>
          <a:ln w="9525">
            <a:noFill/>
            <a:miter lim="800000"/>
            <a:headEnd/>
            <a:tailEnd/>
          </a:ln>
        </p:spPr>
      </p:pic>
      <p:pic>
        <p:nvPicPr>
          <p:cNvPr id="44037" name="Picture 7" descr="20040809a-01_resize"/>
          <p:cNvPicPr>
            <a:picLocks noChangeAspect="1" noChangeArrowheads="1"/>
          </p:cNvPicPr>
          <p:nvPr/>
        </p:nvPicPr>
        <p:blipFill>
          <a:blip r:embed="rId5" cstate="print"/>
          <a:srcRect/>
          <a:stretch>
            <a:fillRect/>
          </a:stretch>
        </p:blipFill>
        <p:spPr bwMode="auto">
          <a:xfrm>
            <a:off x="0" y="431800"/>
            <a:ext cx="2411413" cy="3644900"/>
          </a:xfrm>
          <a:prstGeom prst="rect">
            <a:avLst/>
          </a:prstGeom>
          <a:noFill/>
          <a:ln w="9525">
            <a:noFill/>
            <a:miter lim="800000"/>
            <a:headEnd/>
            <a:tailEnd/>
          </a:ln>
        </p:spPr>
      </p:pic>
      <p:pic>
        <p:nvPicPr>
          <p:cNvPr id="44038" name="Picture 8" descr="mro_banner"/>
          <p:cNvPicPr>
            <a:picLocks noChangeAspect="1" noChangeArrowheads="1"/>
          </p:cNvPicPr>
          <p:nvPr/>
        </p:nvPicPr>
        <p:blipFill>
          <a:blip r:embed="rId6" cstate="print"/>
          <a:srcRect/>
          <a:stretch>
            <a:fillRect/>
          </a:stretch>
        </p:blipFill>
        <p:spPr bwMode="auto">
          <a:xfrm>
            <a:off x="0" y="0"/>
            <a:ext cx="2987675" cy="620713"/>
          </a:xfrm>
          <a:prstGeom prst="rect">
            <a:avLst/>
          </a:prstGeom>
          <a:noFill/>
          <a:ln w="9525">
            <a:noFill/>
            <a:miter lim="800000"/>
            <a:headEnd/>
            <a:tailEnd/>
          </a:ln>
        </p:spPr>
      </p:pic>
      <p:sp>
        <p:nvSpPr>
          <p:cNvPr id="44039" name="TextovéPole 6"/>
          <p:cNvSpPr txBox="1">
            <a:spLocks noChangeArrowheads="1"/>
          </p:cNvSpPr>
          <p:nvPr/>
        </p:nvSpPr>
        <p:spPr bwMode="auto">
          <a:xfrm>
            <a:off x="0" y="4076700"/>
            <a:ext cx="3492500" cy="615950"/>
          </a:xfrm>
          <a:prstGeom prst="rect">
            <a:avLst/>
          </a:prstGeom>
          <a:noFill/>
          <a:ln w="9525">
            <a:noFill/>
            <a:miter lim="800000"/>
            <a:headEnd/>
            <a:tailEnd/>
          </a:ln>
        </p:spPr>
        <p:txBody>
          <a:bodyPr>
            <a:spAutoFit/>
          </a:bodyPr>
          <a:lstStyle/>
          <a:p>
            <a:r>
              <a:rPr lang="cs-CZ" sz="1000">
                <a:solidFill>
                  <a:schemeClr val="bg1"/>
                </a:solidFill>
                <a:hlinkClick r:id="rId7"/>
              </a:rPr>
              <a:t>http://www.nasa.gov/mission_pages/MRO/main/index.html</a:t>
            </a:r>
            <a:endParaRPr lang="cs-CZ" sz="1000">
              <a:solidFill>
                <a:schemeClr val="bg1"/>
              </a:solidFill>
            </a:endParaRPr>
          </a:p>
          <a:p>
            <a:r>
              <a:rPr lang="cs-CZ" sz="1200">
                <a:solidFill>
                  <a:schemeClr val="bg1"/>
                </a:solidFill>
              </a:rPr>
              <a:t>navedení na oběžnou dráhu proběhlo v březnu 2006, mise stále probíhá</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supplement2_8bit_annot_br"/>
          <p:cNvPicPr>
            <a:picLocks noChangeAspect="1" noChangeArrowheads="1"/>
          </p:cNvPicPr>
          <p:nvPr/>
        </p:nvPicPr>
        <p:blipFill>
          <a:blip r:embed="rId2" cstate="print"/>
          <a:srcRect/>
          <a:stretch>
            <a:fillRect/>
          </a:stretch>
        </p:blipFill>
        <p:spPr bwMode="auto">
          <a:xfrm>
            <a:off x="0" y="404813"/>
            <a:ext cx="3419475" cy="2420937"/>
          </a:xfrm>
          <a:prstGeom prst="rect">
            <a:avLst/>
          </a:prstGeom>
          <a:noFill/>
          <a:ln w="9525">
            <a:noFill/>
            <a:miter lim="800000"/>
            <a:headEnd/>
            <a:tailEnd/>
          </a:ln>
        </p:spPr>
      </p:pic>
      <p:pic>
        <p:nvPicPr>
          <p:cNvPr id="45059" name="Picture 3" descr="supplement1_8bit_annot_resize"/>
          <p:cNvPicPr>
            <a:picLocks noChangeAspect="1" noChangeArrowheads="1"/>
          </p:cNvPicPr>
          <p:nvPr/>
        </p:nvPicPr>
        <p:blipFill>
          <a:blip r:embed="rId3" cstate="print"/>
          <a:srcRect/>
          <a:stretch>
            <a:fillRect/>
          </a:stretch>
        </p:blipFill>
        <p:spPr bwMode="auto">
          <a:xfrm>
            <a:off x="0" y="3949700"/>
            <a:ext cx="9144000" cy="2908300"/>
          </a:xfrm>
          <a:prstGeom prst="rect">
            <a:avLst/>
          </a:prstGeom>
          <a:noFill/>
          <a:ln w="9525">
            <a:noFill/>
            <a:miter lim="800000"/>
            <a:headEnd/>
            <a:tailEnd/>
          </a:ln>
        </p:spPr>
      </p:pic>
      <p:pic>
        <p:nvPicPr>
          <p:cNvPr id="45060" name="Picture 5" descr="cover_image_resize"/>
          <p:cNvPicPr>
            <a:picLocks noChangeAspect="1" noChangeArrowheads="1"/>
          </p:cNvPicPr>
          <p:nvPr/>
        </p:nvPicPr>
        <p:blipFill>
          <a:blip r:embed="rId4" cstate="print"/>
          <a:srcRect/>
          <a:stretch>
            <a:fillRect/>
          </a:stretch>
        </p:blipFill>
        <p:spPr bwMode="auto">
          <a:xfrm>
            <a:off x="3492500" y="0"/>
            <a:ext cx="5651500" cy="393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PIA01038_resiz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7106" name="Picture 3" descr="PIA08768_resize"/>
          <p:cNvPicPr>
            <a:picLocks noChangeAspect="1" noChangeArrowheads="1"/>
          </p:cNvPicPr>
          <p:nvPr/>
        </p:nvPicPr>
        <p:blipFill>
          <a:blip r:embed="rId2" cstate="print">
            <a:lum bright="6000" contrast="12000"/>
          </a:blip>
          <a:srcRect/>
          <a:stretch>
            <a:fillRect/>
          </a:stretch>
        </p:blipFill>
        <p:spPr bwMode="auto">
          <a:xfrm>
            <a:off x="755650" y="0"/>
            <a:ext cx="76676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PIA08746_resize"/>
          <p:cNvPicPr>
            <a:picLocks noChangeAspect="1" noChangeArrowheads="1"/>
          </p:cNvPicPr>
          <p:nvPr/>
        </p:nvPicPr>
        <p:blipFill>
          <a:blip r:embed="rId2" cstate="print"/>
          <a:srcRect t="20378"/>
          <a:stretch>
            <a:fillRect/>
          </a:stretch>
        </p:blipFill>
        <p:spPr bwMode="auto">
          <a:xfrm>
            <a:off x="3562350" y="2619375"/>
            <a:ext cx="2087563" cy="4249738"/>
          </a:xfrm>
          <a:prstGeom prst="rect">
            <a:avLst/>
          </a:prstGeom>
          <a:noFill/>
          <a:ln w="9525">
            <a:noFill/>
            <a:miter lim="800000"/>
            <a:headEnd/>
            <a:tailEnd/>
          </a:ln>
        </p:spPr>
      </p:pic>
      <p:pic>
        <p:nvPicPr>
          <p:cNvPr id="48131" name="Picture 3" descr="PIA08703_resize"/>
          <p:cNvPicPr>
            <a:picLocks noChangeAspect="1" noChangeArrowheads="1"/>
          </p:cNvPicPr>
          <p:nvPr/>
        </p:nvPicPr>
        <p:blipFill>
          <a:blip r:embed="rId3" cstate="print"/>
          <a:srcRect t="26961"/>
          <a:stretch>
            <a:fillRect/>
          </a:stretch>
        </p:blipFill>
        <p:spPr bwMode="auto">
          <a:xfrm>
            <a:off x="3563938" y="0"/>
            <a:ext cx="2087562" cy="2595563"/>
          </a:xfrm>
          <a:prstGeom prst="rect">
            <a:avLst/>
          </a:prstGeom>
          <a:noFill/>
          <a:ln w="9525">
            <a:noFill/>
            <a:miter lim="800000"/>
            <a:headEnd/>
            <a:tailEnd/>
          </a:ln>
        </p:spPr>
      </p:pic>
      <p:pic>
        <p:nvPicPr>
          <p:cNvPr id="48132" name="Picture 4" descr="PIA08615_resize"/>
          <p:cNvPicPr>
            <a:picLocks noChangeAspect="1" noChangeArrowheads="1"/>
          </p:cNvPicPr>
          <p:nvPr/>
        </p:nvPicPr>
        <p:blipFill>
          <a:blip r:embed="rId4" cstate="print"/>
          <a:srcRect/>
          <a:stretch>
            <a:fillRect/>
          </a:stretch>
        </p:blipFill>
        <p:spPr bwMode="auto">
          <a:xfrm>
            <a:off x="5678488" y="0"/>
            <a:ext cx="3465512" cy="6858000"/>
          </a:xfrm>
          <a:prstGeom prst="rect">
            <a:avLst/>
          </a:prstGeom>
          <a:noFill/>
          <a:ln w="9525">
            <a:noFill/>
            <a:miter lim="800000"/>
            <a:headEnd/>
            <a:tailEnd/>
          </a:ln>
        </p:spPr>
      </p:pic>
      <p:pic>
        <p:nvPicPr>
          <p:cNvPr id="48133" name="Picture 5" descr="20070207_br01_resize"/>
          <p:cNvPicPr>
            <a:picLocks noChangeAspect="1" noChangeArrowheads="1"/>
          </p:cNvPicPr>
          <p:nvPr/>
        </p:nvPicPr>
        <p:blipFill>
          <a:blip r:embed="rId5" cstate="print"/>
          <a:srcRect/>
          <a:stretch>
            <a:fillRect/>
          </a:stretch>
        </p:blipFill>
        <p:spPr bwMode="auto">
          <a:xfrm>
            <a:off x="0" y="0"/>
            <a:ext cx="35337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9154" name="Picture 2" descr="PIA09089_fig1"/>
          <p:cNvPicPr>
            <a:picLocks noChangeAspect="1" noChangeArrowheads="1"/>
          </p:cNvPicPr>
          <p:nvPr/>
        </p:nvPicPr>
        <p:blipFill>
          <a:blip r:embed="rId2" cstate="print"/>
          <a:srcRect/>
          <a:stretch>
            <a:fillRect/>
          </a:stretch>
        </p:blipFill>
        <p:spPr bwMode="auto">
          <a:xfrm>
            <a:off x="611188" y="0"/>
            <a:ext cx="788511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E:\Astronomy\Mars\609037main_pia14861b-43_1600-120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descr="D:\astronomy\Solar system\Mars\PIA10368-cropV2-ful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03" name="TextovéPole 3"/>
          <p:cNvSpPr txBox="1">
            <a:spLocks noChangeArrowheads="1"/>
          </p:cNvSpPr>
          <p:nvPr/>
        </p:nvSpPr>
        <p:spPr bwMode="auto">
          <a:xfrm>
            <a:off x="0" y="0"/>
            <a:ext cx="2762250" cy="523875"/>
          </a:xfrm>
          <a:prstGeom prst="rect">
            <a:avLst/>
          </a:prstGeom>
          <a:noFill/>
          <a:ln w="9525">
            <a:noFill/>
            <a:miter lim="800000"/>
            <a:headEnd/>
            <a:tailEnd/>
          </a:ln>
        </p:spPr>
        <p:txBody>
          <a:bodyPr wrap="none">
            <a:spAutoFit/>
          </a:bodyPr>
          <a:lstStyle/>
          <a:p>
            <a:r>
              <a:rPr lang="cs-CZ" sz="1400" b="1">
                <a:solidFill>
                  <a:schemeClr val="bg1"/>
                </a:solidFill>
              </a:rPr>
              <a:t>Phobos from 6,800 Kilometers</a:t>
            </a:r>
          </a:p>
          <a:p>
            <a:r>
              <a:rPr lang="cs-CZ" sz="1400" i="1">
                <a:solidFill>
                  <a:schemeClr val="bg1"/>
                </a:solidFill>
              </a:rPr>
              <a:t>07.14.2009</a:t>
            </a:r>
            <a:endParaRPr lang="cs-CZ" sz="1400">
              <a:solidFill>
                <a:schemeClr val="bg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2226" name="Picture 6" descr="md_77"/>
          <p:cNvPicPr>
            <a:picLocks noChangeAspect="1" noChangeArrowheads="1"/>
          </p:cNvPicPr>
          <p:nvPr/>
        </p:nvPicPr>
        <p:blipFill>
          <a:blip r:embed="rId2" cstate="print"/>
          <a:srcRect/>
          <a:stretch>
            <a:fillRect/>
          </a:stretch>
        </p:blipFill>
        <p:spPr bwMode="auto">
          <a:xfrm>
            <a:off x="242888" y="5229200"/>
            <a:ext cx="1557337" cy="1557337"/>
          </a:xfrm>
          <a:prstGeom prst="rect">
            <a:avLst/>
          </a:prstGeom>
          <a:noFill/>
          <a:ln w="9525">
            <a:noFill/>
            <a:miter lim="800000"/>
            <a:headEnd/>
            <a:tailEnd/>
          </a:ln>
        </p:spPr>
      </p:pic>
      <p:sp>
        <p:nvSpPr>
          <p:cNvPr id="52227" name="TextovéPole 4"/>
          <p:cNvSpPr txBox="1">
            <a:spLocks noChangeArrowheads="1"/>
          </p:cNvSpPr>
          <p:nvPr/>
        </p:nvSpPr>
        <p:spPr bwMode="auto">
          <a:xfrm>
            <a:off x="1908175" y="5171331"/>
            <a:ext cx="7235825" cy="1570037"/>
          </a:xfrm>
          <a:prstGeom prst="rect">
            <a:avLst/>
          </a:prstGeom>
          <a:noFill/>
          <a:ln w="9525">
            <a:noFill/>
            <a:miter lim="800000"/>
            <a:headEnd/>
            <a:tailEnd/>
          </a:ln>
        </p:spPr>
        <p:txBody>
          <a:bodyPr>
            <a:spAutoFit/>
          </a:bodyPr>
          <a:lstStyle/>
          <a:p>
            <a:r>
              <a:rPr lang="en-US" sz="1200" dirty="0">
                <a:solidFill>
                  <a:schemeClr val="bg1"/>
                </a:solidFill>
              </a:rPr>
              <a:t>2007-08-04  09:26:34 </a:t>
            </a:r>
            <a:r>
              <a:rPr lang="cs-CZ" sz="1200" dirty="0">
                <a:solidFill>
                  <a:schemeClr val="bg1"/>
                </a:solidFill>
              </a:rPr>
              <a:t>	</a:t>
            </a:r>
            <a:r>
              <a:rPr lang="en-US" sz="1200" dirty="0">
                <a:solidFill>
                  <a:schemeClr val="bg1"/>
                </a:solidFill>
              </a:rPr>
              <a:t>Launch from Cape Canaveral on a Delta 2 </a:t>
            </a:r>
            <a:endParaRPr lang="cs-CZ" sz="1200" dirty="0">
              <a:solidFill>
                <a:schemeClr val="bg1"/>
              </a:solidFill>
            </a:endParaRPr>
          </a:p>
          <a:p>
            <a:r>
              <a:rPr lang="en-US" sz="1200" dirty="0">
                <a:solidFill>
                  <a:schemeClr val="bg1"/>
                </a:solidFill>
              </a:rPr>
              <a:t>2008-05-25  23:31:12 </a:t>
            </a:r>
            <a:r>
              <a:rPr lang="cs-CZ" sz="1200" dirty="0">
                <a:solidFill>
                  <a:schemeClr val="bg1"/>
                </a:solidFill>
              </a:rPr>
              <a:t>	</a:t>
            </a:r>
            <a:r>
              <a:rPr lang="en-US" sz="1200" dirty="0">
                <a:solidFill>
                  <a:schemeClr val="bg1"/>
                </a:solidFill>
              </a:rPr>
              <a:t>Entry interface. First contact with Martian atmosphere (125 km) </a:t>
            </a:r>
            <a:endParaRPr lang="cs-CZ" sz="1200" dirty="0">
              <a:solidFill>
                <a:schemeClr val="bg1"/>
              </a:solidFill>
            </a:endParaRPr>
          </a:p>
          <a:p>
            <a:r>
              <a:rPr lang="en-US" sz="1200" dirty="0">
                <a:solidFill>
                  <a:schemeClr val="bg1"/>
                </a:solidFill>
              </a:rPr>
              <a:t>2008-05-25  23:38:24 </a:t>
            </a:r>
            <a:r>
              <a:rPr lang="cs-CZ" sz="1200" dirty="0">
                <a:solidFill>
                  <a:schemeClr val="bg1"/>
                </a:solidFill>
              </a:rPr>
              <a:t>	</a:t>
            </a:r>
            <a:r>
              <a:rPr lang="en-US" sz="1200" dirty="0">
                <a:solidFill>
                  <a:schemeClr val="bg1"/>
                </a:solidFill>
              </a:rPr>
              <a:t>Touchdown on Mars (0 km) </a:t>
            </a:r>
            <a:endParaRPr lang="cs-CZ" sz="1200" dirty="0">
              <a:solidFill>
                <a:schemeClr val="bg1"/>
              </a:solidFill>
            </a:endParaRPr>
          </a:p>
          <a:p>
            <a:r>
              <a:rPr lang="en-US" sz="1200" dirty="0">
                <a:solidFill>
                  <a:schemeClr val="bg1"/>
                </a:solidFill>
              </a:rPr>
              <a:t>2008-06-19 </a:t>
            </a:r>
            <a:r>
              <a:rPr lang="cs-CZ" sz="1200" dirty="0">
                <a:solidFill>
                  <a:schemeClr val="bg1"/>
                </a:solidFill>
              </a:rPr>
              <a:t>		</a:t>
            </a:r>
            <a:r>
              <a:rPr lang="en-US" sz="1200" dirty="0">
                <a:solidFill>
                  <a:schemeClr val="bg1"/>
                </a:solidFill>
              </a:rPr>
              <a:t>Phoenix likely observers water ice sublimating </a:t>
            </a:r>
            <a:endParaRPr lang="cs-CZ" sz="1200" dirty="0">
              <a:solidFill>
                <a:schemeClr val="bg1"/>
              </a:solidFill>
            </a:endParaRPr>
          </a:p>
          <a:p>
            <a:r>
              <a:rPr lang="en-US" sz="1200" dirty="0">
                <a:solidFill>
                  <a:schemeClr val="bg1"/>
                </a:solidFill>
              </a:rPr>
              <a:t>2008-07-31 </a:t>
            </a:r>
            <a:r>
              <a:rPr lang="cs-CZ" sz="1200" dirty="0">
                <a:solidFill>
                  <a:schemeClr val="bg1"/>
                </a:solidFill>
              </a:rPr>
              <a:t>	</a:t>
            </a:r>
            <a:r>
              <a:rPr lang="en-US" sz="1200" dirty="0">
                <a:solidFill>
                  <a:schemeClr val="bg1"/>
                </a:solidFill>
              </a:rPr>
              <a:t>NASA announced that Phoenix has confirmed the presence of water-ice on Mars </a:t>
            </a:r>
            <a:endParaRPr lang="cs-CZ" sz="1200" dirty="0">
              <a:solidFill>
                <a:schemeClr val="bg1"/>
              </a:solidFill>
            </a:endParaRPr>
          </a:p>
          <a:p>
            <a:r>
              <a:rPr lang="en-US" sz="1200" dirty="0">
                <a:solidFill>
                  <a:schemeClr val="bg1"/>
                </a:solidFill>
              </a:rPr>
              <a:t>2008-11-02 </a:t>
            </a:r>
            <a:r>
              <a:rPr lang="cs-CZ" sz="1200" dirty="0">
                <a:solidFill>
                  <a:schemeClr val="bg1"/>
                </a:solidFill>
              </a:rPr>
              <a:t>		</a:t>
            </a:r>
            <a:r>
              <a:rPr lang="en-US" sz="1200" dirty="0">
                <a:solidFill>
                  <a:schemeClr val="bg1"/>
                </a:solidFill>
              </a:rPr>
              <a:t>Last signal received. End of mission </a:t>
            </a:r>
            <a:endParaRPr lang="cs-CZ" sz="1200" dirty="0">
              <a:solidFill>
                <a:schemeClr val="bg1"/>
              </a:solidFill>
            </a:endParaRPr>
          </a:p>
          <a:p>
            <a:r>
              <a:rPr lang="en-US" sz="1200" dirty="0">
                <a:solidFill>
                  <a:schemeClr val="bg1"/>
                </a:solidFill>
              </a:rPr>
              <a:t>2010-01-18 </a:t>
            </a:r>
            <a:r>
              <a:rPr lang="cs-CZ" sz="1200" dirty="0">
                <a:solidFill>
                  <a:schemeClr val="bg1"/>
                </a:solidFill>
              </a:rPr>
              <a:t>		</a:t>
            </a:r>
            <a:r>
              <a:rPr lang="en-US" sz="1200" dirty="0">
                <a:solidFill>
                  <a:schemeClr val="bg1"/>
                </a:solidFill>
              </a:rPr>
              <a:t>2 months attempt to reestablish contact (unlikely to succeed)</a:t>
            </a:r>
            <a:endParaRPr lang="cs-CZ" sz="1200" dirty="0">
              <a:solidFill>
                <a:schemeClr val="bg1"/>
              </a:solidFill>
            </a:endParaRPr>
          </a:p>
          <a:p>
            <a:r>
              <a:rPr lang="cs-CZ" sz="1200" dirty="0">
                <a:solidFill>
                  <a:schemeClr val="bg1"/>
                </a:solidFill>
                <a:hlinkClick r:id="rId3"/>
              </a:rPr>
              <a:t>http://www.nasa.gov/mission_pages/phoenix/main/index.html</a:t>
            </a:r>
            <a:endParaRPr lang="cs-CZ" sz="1200" dirty="0">
              <a:solidFill>
                <a:schemeClr val="bg1"/>
              </a:solidFill>
            </a:endParaRPr>
          </a:p>
        </p:txBody>
      </p:sp>
      <p:pic>
        <p:nvPicPr>
          <p:cNvPr id="11266" name="Picture 2" descr="http://www.nasa.gov/images/content/229548main_Solar_Array_and_Instrument_Deployment.jpg"/>
          <p:cNvPicPr>
            <a:picLocks noChangeAspect="1" noChangeArrowheads="1"/>
          </p:cNvPicPr>
          <p:nvPr/>
        </p:nvPicPr>
        <p:blipFill>
          <a:blip r:embed="rId4" cstate="print"/>
          <a:srcRect/>
          <a:stretch>
            <a:fillRect/>
          </a:stretch>
        </p:blipFill>
        <p:spPr bwMode="auto">
          <a:xfrm>
            <a:off x="0" y="0"/>
            <a:ext cx="9144000" cy="5147187"/>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SolisPlanum-wallpaper"/>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147" name="Picture 10" descr="martians"/>
          <p:cNvPicPr>
            <a:picLocks noChangeAspect="1" noChangeArrowheads="1"/>
          </p:cNvPicPr>
          <p:nvPr/>
        </p:nvPicPr>
        <p:blipFill>
          <a:blip r:embed="rId3" cstate="print"/>
          <a:srcRect/>
          <a:stretch>
            <a:fillRect/>
          </a:stretch>
        </p:blipFill>
        <p:spPr bwMode="auto">
          <a:xfrm>
            <a:off x="7019925" y="4414838"/>
            <a:ext cx="1979613" cy="2443162"/>
          </a:xfrm>
          <a:prstGeom prst="rect">
            <a:avLst/>
          </a:prstGeom>
          <a:noFill/>
          <a:ln w="9525">
            <a:noFill/>
            <a:miter lim="800000"/>
            <a:headEnd/>
            <a:tailEnd/>
          </a:ln>
        </p:spPr>
      </p:pic>
      <p:sp>
        <p:nvSpPr>
          <p:cNvPr id="6148" name="Text Box 4"/>
          <p:cNvSpPr txBox="1">
            <a:spLocks noChangeArrowheads="1"/>
          </p:cNvSpPr>
          <p:nvPr/>
        </p:nvSpPr>
        <p:spPr bwMode="auto">
          <a:xfrm>
            <a:off x="0" y="6457950"/>
            <a:ext cx="4097338" cy="400050"/>
          </a:xfrm>
          <a:prstGeom prst="rect">
            <a:avLst/>
          </a:prstGeom>
          <a:noFill/>
          <a:ln w="9525">
            <a:noFill/>
            <a:miter lim="800000"/>
            <a:headEnd/>
            <a:tailEnd/>
          </a:ln>
        </p:spPr>
        <p:txBody>
          <a:bodyPr wrap="none">
            <a:spAutoFit/>
          </a:bodyPr>
          <a:lstStyle/>
          <a:p>
            <a:r>
              <a:rPr lang="cs-CZ" sz="1000" b="1"/>
              <a:t>podle: </a:t>
            </a:r>
            <a:r>
              <a:rPr lang="cs-CZ" sz="1000" b="1">
                <a:hlinkClick r:id="rId4"/>
              </a:rPr>
              <a:t>http://sci.esa.int/science-e/www/area/index.cfm?fareaid=9</a:t>
            </a:r>
            <a:endParaRPr lang="cs-CZ" sz="1000" b="1"/>
          </a:p>
          <a:p>
            <a:r>
              <a:rPr lang="cs-CZ" sz="1000" b="1"/>
              <a:t>            </a:t>
            </a:r>
            <a:r>
              <a:rPr lang="cs-CZ" sz="1000" b="1">
                <a:hlinkClick r:id="rId5"/>
              </a:rPr>
              <a:t>http://marsrovers.jpl.nasa.gov/home/index.html</a:t>
            </a:r>
            <a:endParaRPr lang="cs-CZ" sz="1000" b="1"/>
          </a:p>
        </p:txBody>
      </p:sp>
      <p:pic>
        <p:nvPicPr>
          <p:cNvPr id="6150" name="Picture 11" descr="D:\astronomy\Solar system\Mars\mars_lg.jpg"/>
          <p:cNvPicPr>
            <a:picLocks noChangeAspect="1" noChangeArrowheads="1"/>
          </p:cNvPicPr>
          <p:nvPr/>
        </p:nvPicPr>
        <p:blipFill>
          <a:blip r:embed="rId6" cstate="print"/>
          <a:srcRect/>
          <a:stretch>
            <a:fillRect/>
          </a:stretch>
        </p:blipFill>
        <p:spPr bwMode="auto">
          <a:xfrm>
            <a:off x="0" y="765175"/>
            <a:ext cx="7188200" cy="3600450"/>
          </a:xfrm>
          <a:prstGeom prst="rect">
            <a:avLst/>
          </a:prstGeom>
          <a:noFill/>
          <a:ln w="9525">
            <a:noFill/>
            <a:miter lim="800000"/>
            <a:headEnd/>
            <a:tailEnd/>
          </a:ln>
        </p:spPr>
      </p:pic>
      <p:sp>
        <p:nvSpPr>
          <p:cNvPr id="6151" name="TextovéPole 11"/>
          <p:cNvSpPr txBox="1">
            <a:spLocks noChangeArrowheads="1"/>
          </p:cNvSpPr>
          <p:nvPr/>
        </p:nvSpPr>
        <p:spPr bwMode="auto">
          <a:xfrm>
            <a:off x="6470650" y="3048000"/>
            <a:ext cx="642938" cy="93663"/>
          </a:xfrm>
          <a:prstGeom prst="rect">
            <a:avLst/>
          </a:prstGeom>
          <a:solidFill>
            <a:schemeClr val="bg1"/>
          </a:solidFill>
          <a:ln w="9525">
            <a:noFill/>
            <a:miter lim="800000"/>
            <a:headEnd/>
            <a:tailEnd/>
          </a:ln>
        </p:spPr>
        <p:txBody>
          <a:bodyPr wrap="none" lIns="0" tIns="0" rIns="0" bIns="0">
            <a:spAutoFit/>
          </a:bodyPr>
          <a:lstStyle/>
          <a:p>
            <a:r>
              <a:rPr lang="cs-CZ" sz="600" b="1"/>
              <a:t>to March 22, 2010</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3250" name="Picture 2" descr="D:\astronomy\Solar system\Mars\phoenix\231349main_sol002_runout_color_516-387.jpg"/>
          <p:cNvPicPr>
            <a:picLocks noChangeAspect="1" noChangeArrowheads="1"/>
          </p:cNvPicPr>
          <p:nvPr/>
        </p:nvPicPr>
        <p:blipFill>
          <a:blip r:embed="rId2" cstate="print"/>
          <a:srcRect/>
          <a:stretch>
            <a:fillRect/>
          </a:stretch>
        </p:blipFill>
        <p:spPr bwMode="auto">
          <a:xfrm>
            <a:off x="0" y="0"/>
            <a:ext cx="4248150" cy="6858000"/>
          </a:xfrm>
          <a:prstGeom prst="rect">
            <a:avLst/>
          </a:prstGeom>
          <a:noFill/>
          <a:ln w="9525">
            <a:noFill/>
            <a:miter lim="800000"/>
            <a:headEnd/>
            <a:tailEnd/>
          </a:ln>
        </p:spPr>
      </p:pic>
      <p:pic>
        <p:nvPicPr>
          <p:cNvPr id="53251" name="Picture 3" descr="D:\astronomy\Solar system\Mars\phoenix\267431main_SS079IOF903200106_18FC0R8B2T1_full.jpg"/>
          <p:cNvPicPr>
            <a:picLocks noChangeAspect="1" noChangeArrowheads="1"/>
          </p:cNvPicPr>
          <p:nvPr/>
        </p:nvPicPr>
        <p:blipFill>
          <a:blip r:embed="rId3" cstate="print"/>
          <a:srcRect/>
          <a:stretch>
            <a:fillRect/>
          </a:stretch>
        </p:blipFill>
        <p:spPr bwMode="auto">
          <a:xfrm>
            <a:off x="4211638" y="0"/>
            <a:ext cx="4932362" cy="4932363"/>
          </a:xfrm>
          <a:prstGeom prst="rect">
            <a:avLst/>
          </a:prstGeom>
          <a:noFill/>
          <a:ln w="9525">
            <a:noFill/>
            <a:miter lim="800000"/>
            <a:headEnd/>
            <a:tailEnd/>
          </a:ln>
        </p:spPr>
      </p:pic>
      <p:pic>
        <p:nvPicPr>
          <p:cNvPr id="53252" name="Picture 4" descr="D:\astronomy\Solar system\Mars\phoenix\235741main_UnderLanderRACImageSol005_v3.jpg"/>
          <p:cNvPicPr>
            <a:picLocks noChangeAspect="1" noChangeArrowheads="1"/>
          </p:cNvPicPr>
          <p:nvPr/>
        </p:nvPicPr>
        <p:blipFill>
          <a:blip r:embed="rId4" cstate="print"/>
          <a:srcRect/>
          <a:stretch>
            <a:fillRect/>
          </a:stretch>
        </p:blipFill>
        <p:spPr bwMode="auto">
          <a:xfrm>
            <a:off x="4859338" y="4986338"/>
            <a:ext cx="3744912" cy="1871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D:\astronomy\Solar system\Mars\phoenix\238760main_UnderLanderRDR_CombinedData_alog_sol008_v2.jpg"/>
          <p:cNvPicPr>
            <a:picLocks noChangeAspect="1" noChangeArrowheads="1"/>
          </p:cNvPicPr>
          <p:nvPr/>
        </p:nvPicPr>
        <p:blipFill>
          <a:blip r:embed="rId2" cstate="print"/>
          <a:srcRect/>
          <a:stretch>
            <a:fillRect/>
          </a:stretch>
        </p:blipFill>
        <p:spPr bwMode="auto">
          <a:xfrm>
            <a:off x="0" y="0"/>
            <a:ext cx="4876800" cy="2438400"/>
          </a:xfrm>
          <a:prstGeom prst="rect">
            <a:avLst/>
          </a:prstGeom>
          <a:noFill/>
          <a:ln w="9525">
            <a:noFill/>
            <a:miter lim="800000"/>
            <a:headEnd/>
            <a:tailEnd/>
          </a:ln>
        </p:spPr>
      </p:pic>
      <p:pic>
        <p:nvPicPr>
          <p:cNvPr id="54275" name="Picture 3" descr="D:\astronomy\Solar system\Mars\phoenix\272237main_RS097EFF904789633_1B420MBM1-flipped.jpg"/>
          <p:cNvPicPr>
            <a:picLocks noChangeAspect="1" noChangeArrowheads="1"/>
          </p:cNvPicPr>
          <p:nvPr/>
        </p:nvPicPr>
        <p:blipFill>
          <a:blip r:embed="rId3" cstate="print"/>
          <a:srcRect/>
          <a:stretch>
            <a:fillRect/>
          </a:stretch>
        </p:blipFill>
        <p:spPr bwMode="auto">
          <a:xfrm>
            <a:off x="0" y="2205038"/>
            <a:ext cx="4876800" cy="2438400"/>
          </a:xfrm>
          <a:prstGeom prst="rect">
            <a:avLst/>
          </a:prstGeom>
          <a:noFill/>
          <a:ln w="9525">
            <a:noFill/>
            <a:miter lim="800000"/>
            <a:headEnd/>
            <a:tailEnd/>
          </a:ln>
        </p:spPr>
      </p:pic>
      <p:pic>
        <p:nvPicPr>
          <p:cNvPr id="54276" name="Picture 4" descr="D:\astronomy\Solar system\Mars\phoenix\285850main_RS142EFF908818636_1FCA0MDM1_flip_001.jpg"/>
          <p:cNvPicPr>
            <a:picLocks noChangeAspect="1" noChangeArrowheads="1"/>
          </p:cNvPicPr>
          <p:nvPr/>
        </p:nvPicPr>
        <p:blipFill>
          <a:blip r:embed="rId4" cstate="print"/>
          <a:srcRect/>
          <a:stretch>
            <a:fillRect/>
          </a:stretch>
        </p:blipFill>
        <p:spPr bwMode="auto">
          <a:xfrm>
            <a:off x="0" y="4419600"/>
            <a:ext cx="4876800" cy="2438400"/>
          </a:xfrm>
          <a:prstGeom prst="rect">
            <a:avLst/>
          </a:prstGeom>
          <a:noFill/>
          <a:ln w="9525">
            <a:noFill/>
            <a:miter lim="800000"/>
            <a:headEnd/>
            <a:tailEnd/>
          </a:ln>
        </p:spPr>
      </p:pic>
      <p:sp>
        <p:nvSpPr>
          <p:cNvPr id="54277" name="TextovéPole 4"/>
          <p:cNvSpPr txBox="1">
            <a:spLocks noChangeArrowheads="1"/>
          </p:cNvSpPr>
          <p:nvPr/>
        </p:nvSpPr>
        <p:spPr bwMode="auto">
          <a:xfrm>
            <a:off x="0" y="6642100"/>
            <a:ext cx="2897188" cy="215900"/>
          </a:xfrm>
          <a:prstGeom prst="rect">
            <a:avLst/>
          </a:prstGeom>
          <a:solidFill>
            <a:schemeClr val="bg1"/>
          </a:solidFill>
          <a:ln w="9525">
            <a:noFill/>
            <a:miter lim="800000"/>
            <a:headEnd/>
            <a:tailEnd/>
          </a:ln>
        </p:spPr>
        <p:txBody>
          <a:bodyPr wrap="none" lIns="36000" tIns="0" rIns="36000" bIns="0">
            <a:spAutoFit/>
          </a:bodyPr>
          <a:lstStyle/>
          <a:p>
            <a:r>
              <a:rPr lang="en-US" sz="1400"/>
              <a:t>Oct. 18, 2008, during the 142nd </a:t>
            </a:r>
            <a:r>
              <a:rPr lang="cs-CZ" sz="1400"/>
              <a:t>Sol</a:t>
            </a:r>
          </a:p>
        </p:txBody>
      </p:sp>
      <p:sp>
        <p:nvSpPr>
          <p:cNvPr id="54278" name="TextovéPole 6"/>
          <p:cNvSpPr txBox="1">
            <a:spLocks noChangeArrowheads="1"/>
          </p:cNvSpPr>
          <p:nvPr/>
        </p:nvSpPr>
        <p:spPr bwMode="auto">
          <a:xfrm>
            <a:off x="0" y="4221163"/>
            <a:ext cx="4389438" cy="215900"/>
          </a:xfrm>
          <a:prstGeom prst="rect">
            <a:avLst/>
          </a:prstGeom>
          <a:solidFill>
            <a:schemeClr val="bg1"/>
          </a:solidFill>
          <a:ln w="9525">
            <a:noFill/>
            <a:miter lim="800000"/>
            <a:headEnd/>
            <a:tailEnd/>
          </a:ln>
        </p:spPr>
        <p:txBody>
          <a:bodyPr wrap="none" lIns="36000" tIns="0" rIns="36000" bIns="0">
            <a:spAutoFit/>
          </a:bodyPr>
          <a:lstStyle/>
          <a:p>
            <a:r>
              <a:rPr lang="en-US" sz="1400"/>
              <a:t>Sept. 1, 2008, at about 4 a.m. local solar time</a:t>
            </a:r>
            <a:r>
              <a:rPr lang="cs-CZ" sz="1400"/>
              <a:t>,</a:t>
            </a:r>
            <a:r>
              <a:rPr lang="en-US" sz="1400"/>
              <a:t> 97th </a:t>
            </a:r>
            <a:r>
              <a:rPr lang="cs-CZ" sz="1400"/>
              <a:t>Sol</a:t>
            </a:r>
          </a:p>
        </p:txBody>
      </p:sp>
      <p:sp>
        <p:nvSpPr>
          <p:cNvPr id="54279" name="TextovéPole 7"/>
          <p:cNvSpPr txBox="1">
            <a:spLocks noChangeArrowheads="1"/>
          </p:cNvSpPr>
          <p:nvPr/>
        </p:nvSpPr>
        <p:spPr bwMode="auto">
          <a:xfrm>
            <a:off x="0" y="1989138"/>
            <a:ext cx="2698750" cy="215900"/>
          </a:xfrm>
          <a:prstGeom prst="rect">
            <a:avLst/>
          </a:prstGeom>
          <a:solidFill>
            <a:schemeClr val="bg1"/>
          </a:solidFill>
          <a:ln w="9525">
            <a:noFill/>
            <a:miter lim="800000"/>
            <a:headEnd/>
            <a:tailEnd/>
          </a:ln>
        </p:spPr>
        <p:txBody>
          <a:bodyPr wrap="none" lIns="36000" tIns="0" rIns="36000" bIns="0">
            <a:spAutoFit/>
          </a:bodyPr>
          <a:lstStyle/>
          <a:p>
            <a:r>
              <a:rPr lang="cs-CZ" sz="1400"/>
              <a:t>June 2, 2008</a:t>
            </a:r>
            <a:r>
              <a:rPr lang="en-US" sz="1400"/>
              <a:t>, during the </a:t>
            </a:r>
            <a:r>
              <a:rPr lang="cs-CZ" sz="1400"/>
              <a:t>8th</a:t>
            </a:r>
            <a:r>
              <a:rPr lang="en-US" sz="1400"/>
              <a:t> </a:t>
            </a:r>
            <a:r>
              <a:rPr lang="cs-CZ" sz="1400"/>
              <a:t>Sol</a:t>
            </a:r>
          </a:p>
        </p:txBody>
      </p:sp>
      <p:pic>
        <p:nvPicPr>
          <p:cNvPr id="54280" name="Picture 5" descr="D:\astronomy\Solar system\Mars\phoenix\253234main_sol_020_024_change_dodo_v3.jpg"/>
          <p:cNvPicPr>
            <a:picLocks noChangeAspect="1" noChangeArrowheads="1"/>
          </p:cNvPicPr>
          <p:nvPr/>
        </p:nvPicPr>
        <p:blipFill>
          <a:blip r:embed="rId5" cstate="print"/>
          <a:srcRect/>
          <a:stretch>
            <a:fillRect/>
          </a:stretch>
        </p:blipFill>
        <p:spPr bwMode="auto">
          <a:xfrm>
            <a:off x="4932363" y="0"/>
            <a:ext cx="3317875" cy="3716338"/>
          </a:xfrm>
          <a:prstGeom prst="rect">
            <a:avLst/>
          </a:prstGeom>
          <a:noFill/>
          <a:ln w="9525">
            <a:noFill/>
            <a:miter lim="800000"/>
            <a:headEnd/>
            <a:tailEnd/>
          </a:ln>
        </p:spPr>
      </p:pic>
      <p:pic>
        <p:nvPicPr>
          <p:cNvPr id="54281" name="Picture 6" descr="D:\astronomy\Solar system\Mars\phoenix\238784main_viz-4-scoops-v4.jpg"/>
          <p:cNvPicPr>
            <a:picLocks noChangeAspect="1" noChangeArrowheads="1"/>
          </p:cNvPicPr>
          <p:nvPr/>
        </p:nvPicPr>
        <p:blipFill>
          <a:blip r:embed="rId6" cstate="print"/>
          <a:srcRect/>
          <a:stretch>
            <a:fillRect/>
          </a:stretch>
        </p:blipFill>
        <p:spPr bwMode="auto">
          <a:xfrm>
            <a:off x="4932363" y="3767138"/>
            <a:ext cx="4211637" cy="3090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896_mars_1280x720.wmv">
            <a:hlinkClick r:id="" action="ppaction://media"/>
          </p:cNvPr>
          <p:cNvPicPr>
            <a:picLocks noRot="1" noChangeAspect="1"/>
          </p:cNvPicPr>
          <p:nvPr>
            <a:videoFile r:link="rId1"/>
          </p:nvPr>
        </p:nvPicPr>
        <p:blipFill>
          <a:blip r:embed="rId3" cstate="print"/>
          <a:srcRect/>
          <a:stretch>
            <a:fillRect/>
          </a:stretch>
        </p:blipFill>
        <p:spPr bwMode="auto">
          <a:xfrm>
            <a:off x="0" y="0"/>
            <a:ext cx="9144000" cy="5143500"/>
          </a:xfrm>
          <a:prstGeom prst="rect">
            <a:avLst/>
          </a:prstGeom>
          <a:noFill/>
          <a:ln w="9525">
            <a:noFill/>
            <a:miter lim="800000"/>
            <a:headEnd/>
            <a:tailEnd/>
          </a:ln>
        </p:spPr>
      </p:pic>
      <p:sp>
        <p:nvSpPr>
          <p:cNvPr id="3" name="TextovéPole 2"/>
          <p:cNvSpPr txBox="1"/>
          <p:nvPr/>
        </p:nvSpPr>
        <p:spPr>
          <a:xfrm>
            <a:off x="0" y="5143500"/>
            <a:ext cx="9144000" cy="1708150"/>
          </a:xfrm>
          <a:prstGeom prst="rect">
            <a:avLst/>
          </a:prstGeom>
          <a:noFill/>
        </p:spPr>
        <p:txBody>
          <a:bodyPr>
            <a:spAutoFit/>
          </a:bodyPr>
          <a:lstStyle/>
          <a:p>
            <a:pPr>
              <a:defRPr/>
            </a:pPr>
            <a:r>
              <a:rPr lang="en-US" sz="1050" b="1" dirty="0"/>
              <a:t>The M</a:t>
            </a:r>
            <a:r>
              <a:rPr lang="cs-CZ" sz="1050" b="1" dirty="0" err="1"/>
              <a:t>ars</a:t>
            </a:r>
            <a:r>
              <a:rPr lang="cs-CZ" sz="1050" b="1" dirty="0"/>
              <a:t> </a:t>
            </a:r>
            <a:r>
              <a:rPr lang="en-US" sz="1050" b="1" dirty="0"/>
              <a:t>S</a:t>
            </a:r>
            <a:r>
              <a:rPr lang="cs-CZ" sz="1050" b="1" dirty="0" err="1"/>
              <a:t>cience</a:t>
            </a:r>
            <a:r>
              <a:rPr lang="cs-CZ" sz="1050" b="1" dirty="0"/>
              <a:t> </a:t>
            </a:r>
            <a:r>
              <a:rPr lang="en-US" sz="1050" b="1" dirty="0"/>
              <a:t>L</a:t>
            </a:r>
            <a:r>
              <a:rPr lang="cs-CZ" sz="1050" b="1" dirty="0" err="1"/>
              <a:t>aboratory</a:t>
            </a:r>
            <a:r>
              <a:rPr lang="cs-CZ" sz="1050" b="1" dirty="0"/>
              <a:t>/</a:t>
            </a:r>
            <a:r>
              <a:rPr lang="cs-CZ" sz="1050" b="1" dirty="0" err="1"/>
              <a:t>Curiosity</a:t>
            </a:r>
            <a:r>
              <a:rPr lang="en-US" sz="1050" b="1" dirty="0"/>
              <a:t> mission has four primary science objectives to meet the overall habitability assessment goal:</a:t>
            </a:r>
            <a:endParaRPr lang="cs-CZ" sz="1050" b="1" dirty="0"/>
          </a:p>
          <a:p>
            <a:pPr>
              <a:defRPr/>
            </a:pPr>
            <a:endParaRPr lang="en-US" sz="1050" b="1" dirty="0"/>
          </a:p>
          <a:p>
            <a:pPr marL="171450" indent="-171450">
              <a:buFont typeface="Arial" pitchFamily="34" charset="0"/>
              <a:buChar char="•"/>
              <a:defRPr/>
            </a:pPr>
            <a:r>
              <a:rPr lang="en-US" sz="1050" dirty="0"/>
              <a:t>The first is to assess the biological potential of at least one target environment by determining the nature and inventory of organic carbon compounds, searching for the chemical building blocks of life, and identifying features that may record the actions of biologically relevant processes. </a:t>
            </a:r>
          </a:p>
          <a:p>
            <a:pPr marL="171450" indent="-171450">
              <a:buFont typeface="Arial" pitchFamily="34" charset="0"/>
              <a:buChar char="•"/>
              <a:defRPr/>
            </a:pPr>
            <a:r>
              <a:rPr lang="en-US" sz="1050" dirty="0"/>
              <a:t>The second objective is to characterize the geology of the landing region at all appropriate spatial scales by investigating the chemical, isotopic, and mineralogical composition of surface and near-surface materials, and interpreting the processes that have formed rocks and soils. </a:t>
            </a:r>
          </a:p>
          <a:p>
            <a:pPr marL="171450" indent="-171450">
              <a:buFont typeface="Arial" pitchFamily="34" charset="0"/>
              <a:buChar char="•"/>
              <a:defRPr/>
            </a:pPr>
            <a:r>
              <a:rPr lang="en-US" sz="1050" dirty="0"/>
              <a:t>The third objective is to investigate planetary processes of relevance to past habitability (including the role of water) by assessing the long timescale atmospheric evolution and determining the present state, distribution, and cycling of water and carbon dioxide. </a:t>
            </a:r>
          </a:p>
          <a:p>
            <a:pPr marL="171450" indent="-171450">
              <a:buFont typeface="Arial" pitchFamily="34" charset="0"/>
              <a:buChar char="•"/>
              <a:defRPr/>
            </a:pPr>
            <a:r>
              <a:rPr lang="en-US" sz="1050" dirty="0"/>
              <a:t>The fourth objective is to characterize the broad spectrum of surface radiation, including galactic cosmic radiation, solar proton events, and secondary neutrons.</a:t>
            </a:r>
            <a:r>
              <a:rPr lang="cs-CZ" sz="1050" dirty="0"/>
              <a:t>	</a:t>
            </a:r>
            <a:r>
              <a:rPr lang="cs-CZ" sz="1050" dirty="0">
                <a:hlinkClick r:id="rId4"/>
              </a:rPr>
              <a:t>http://msl-scicorner.jpl.nasa.gov/ScienceGoals/</a:t>
            </a:r>
            <a:endParaRPr lang="cs-CZ" sz="105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99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remove"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6323" name="Picture 1" descr="E:\Astronomy\Mars\Curiosity\top_marsBanner.png"/>
          <p:cNvPicPr>
            <a:picLocks noChangeAspect="1" noChangeArrowheads="1"/>
          </p:cNvPicPr>
          <p:nvPr/>
        </p:nvPicPr>
        <p:blipFill>
          <a:blip r:embed="rId2" cstate="print"/>
          <a:srcRect/>
          <a:stretch>
            <a:fillRect/>
          </a:stretch>
        </p:blipFill>
        <p:spPr bwMode="auto">
          <a:xfrm>
            <a:off x="0" y="116632"/>
            <a:ext cx="8820150" cy="1333500"/>
          </a:xfrm>
          <a:prstGeom prst="rect">
            <a:avLst/>
          </a:prstGeom>
          <a:noFill/>
          <a:ln w="9525">
            <a:noFill/>
            <a:miter lim="800000"/>
            <a:headEnd/>
            <a:tailEnd/>
          </a:ln>
        </p:spPr>
      </p:pic>
      <p:pic>
        <p:nvPicPr>
          <p:cNvPr id="7170" name="Picture 2" descr="http://www.nasa.gov/images/content/605496main_pia15093-full_full.jpg"/>
          <p:cNvPicPr>
            <a:picLocks noChangeAspect="1" noChangeArrowheads="1"/>
          </p:cNvPicPr>
          <p:nvPr/>
        </p:nvPicPr>
        <p:blipFill>
          <a:blip r:embed="rId3" cstate="print"/>
          <a:srcRect/>
          <a:stretch>
            <a:fillRect/>
          </a:stretch>
        </p:blipFill>
        <p:spPr bwMode="auto">
          <a:xfrm>
            <a:off x="0" y="1412776"/>
            <a:ext cx="5961980" cy="5445224"/>
          </a:xfrm>
          <a:prstGeom prst="rect">
            <a:avLst/>
          </a:prstGeom>
          <a:noFill/>
        </p:spPr>
      </p:pic>
      <p:pic>
        <p:nvPicPr>
          <p:cNvPr id="7172" name="Picture 4" descr="Artist's impression Mars' Gale Crater"/>
          <p:cNvPicPr>
            <a:picLocks noChangeAspect="1" noChangeArrowheads="1"/>
          </p:cNvPicPr>
          <p:nvPr/>
        </p:nvPicPr>
        <p:blipFill>
          <a:blip r:embed="rId4" cstate="print"/>
          <a:srcRect b="24772"/>
          <a:stretch>
            <a:fillRect/>
          </a:stretch>
        </p:blipFill>
        <p:spPr bwMode="auto">
          <a:xfrm>
            <a:off x="5317926" y="1700808"/>
            <a:ext cx="3826074" cy="2160240"/>
          </a:xfrm>
          <a:prstGeom prst="rect">
            <a:avLst/>
          </a:prstGeom>
          <a:noFill/>
        </p:spPr>
      </p:pic>
      <p:pic>
        <p:nvPicPr>
          <p:cNvPr id="7174" name="Picture 6" descr="http://www.nasa.gov/images/content/676519main_pia16058-full_full.jpg"/>
          <p:cNvPicPr>
            <a:picLocks noChangeAspect="1" noChangeArrowheads="1"/>
          </p:cNvPicPr>
          <p:nvPr/>
        </p:nvPicPr>
        <p:blipFill>
          <a:blip r:embed="rId5" cstate="print"/>
          <a:srcRect/>
          <a:stretch>
            <a:fillRect/>
          </a:stretch>
        </p:blipFill>
        <p:spPr bwMode="auto">
          <a:xfrm>
            <a:off x="7383884" y="3789040"/>
            <a:ext cx="1760116" cy="1100073"/>
          </a:xfrm>
          <a:prstGeom prst="rect">
            <a:avLst/>
          </a:prstGeom>
          <a:noFill/>
        </p:spPr>
      </p:pic>
      <p:sp>
        <p:nvSpPr>
          <p:cNvPr id="7" name="TextovéPole 6"/>
          <p:cNvSpPr txBox="1"/>
          <p:nvPr/>
        </p:nvSpPr>
        <p:spPr>
          <a:xfrm>
            <a:off x="5940152" y="4919008"/>
            <a:ext cx="3203848" cy="1938992"/>
          </a:xfrm>
          <a:prstGeom prst="rect">
            <a:avLst/>
          </a:prstGeom>
          <a:noFill/>
        </p:spPr>
        <p:txBody>
          <a:bodyPr wrap="square" rtlCol="0">
            <a:spAutoFit/>
          </a:bodyPr>
          <a:lstStyle/>
          <a:p>
            <a:r>
              <a:rPr lang="en-US" sz="1000" b="1" dirty="0" smtClean="0">
                <a:solidFill>
                  <a:schemeClr val="bg1"/>
                </a:solidFill>
              </a:rPr>
              <a:t>Curiosity Cradled by Gale Crater</a:t>
            </a:r>
          </a:p>
          <a:p>
            <a:r>
              <a:rPr lang="en-US" sz="1000" dirty="0" smtClean="0">
                <a:solidFill>
                  <a:schemeClr val="bg1"/>
                </a:solidFill>
              </a:rPr>
              <a:t>NASA's Curiosity rover landed in the Martian crater known as Gale Crater, which is approximately the size of Connecticut and Rhode Island combined. A green dot shows where the rover landed, well within its targeted landing ellipse, outlined in blue. </a:t>
            </a:r>
            <a:br>
              <a:rPr lang="en-US" sz="1000" dirty="0" smtClean="0">
                <a:solidFill>
                  <a:schemeClr val="bg1"/>
                </a:solidFill>
              </a:rPr>
            </a:br>
            <a:r>
              <a:rPr lang="en-US" sz="1000" dirty="0" smtClean="0">
                <a:solidFill>
                  <a:schemeClr val="bg1"/>
                </a:solidFill>
              </a:rPr>
              <a:t>This oblique view of Gale, and Mount Sharp in the center, is derived from a combination of elevation and imaging data from three Mars orbiters. The view is looking toward the southeast. Mount Sharp rises about 3.4 miles (5.5 kilometers) above the floor of Gale Crater. </a:t>
            </a:r>
            <a:endParaRPr lang="cs-CZ" sz="10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E:\Astronomy\Mars\Curiosity\PIA16083.jpg"/>
          <p:cNvPicPr>
            <a:picLocks noChangeAspect="1" noChangeArrowheads="1"/>
          </p:cNvPicPr>
          <p:nvPr/>
        </p:nvPicPr>
        <p:blipFill>
          <a:blip r:embed="rId2" cstate="print"/>
          <a:srcRect/>
          <a:stretch>
            <a:fillRect/>
          </a:stretch>
        </p:blipFill>
        <p:spPr bwMode="auto">
          <a:xfrm>
            <a:off x="0" y="5145088"/>
            <a:ext cx="2279650" cy="1712912"/>
          </a:xfrm>
          <a:prstGeom prst="rect">
            <a:avLst/>
          </a:prstGeom>
          <a:noFill/>
          <a:ln w="9525">
            <a:noFill/>
            <a:miter lim="800000"/>
            <a:headEnd/>
            <a:tailEnd/>
          </a:ln>
        </p:spPr>
      </p:pic>
      <p:pic>
        <p:nvPicPr>
          <p:cNvPr id="57347" name="Picture 3" descr="E:\Astronomy\Mars\Curiosity\PIA16039.jpg"/>
          <p:cNvPicPr>
            <a:picLocks noChangeAspect="1" noChangeArrowheads="1"/>
          </p:cNvPicPr>
          <p:nvPr/>
        </p:nvPicPr>
        <p:blipFill>
          <a:blip r:embed="rId3" cstate="print"/>
          <a:srcRect/>
          <a:stretch>
            <a:fillRect/>
          </a:stretch>
        </p:blipFill>
        <p:spPr bwMode="auto">
          <a:xfrm>
            <a:off x="2278063" y="5145088"/>
            <a:ext cx="2278062" cy="1712912"/>
          </a:xfrm>
          <a:prstGeom prst="rect">
            <a:avLst/>
          </a:prstGeom>
          <a:noFill/>
          <a:ln w="9525">
            <a:noFill/>
            <a:miter lim="800000"/>
            <a:headEnd/>
            <a:tailEnd/>
          </a:ln>
        </p:spPr>
      </p:pic>
      <p:pic>
        <p:nvPicPr>
          <p:cNvPr id="57348" name="Picture 4" descr="E:\Astronomy\Mars\Curiosity\PIA16064.jpg"/>
          <p:cNvPicPr preferRelativeResize="0">
            <a:picLocks noChangeArrowheads="1"/>
          </p:cNvPicPr>
          <p:nvPr/>
        </p:nvPicPr>
        <p:blipFill>
          <a:blip r:embed="rId4" cstate="print"/>
          <a:srcRect/>
          <a:stretch>
            <a:fillRect/>
          </a:stretch>
        </p:blipFill>
        <p:spPr bwMode="auto">
          <a:xfrm>
            <a:off x="4557713" y="5145088"/>
            <a:ext cx="2278062" cy="1712912"/>
          </a:xfrm>
          <a:prstGeom prst="rect">
            <a:avLst/>
          </a:prstGeom>
          <a:noFill/>
          <a:ln w="9525">
            <a:noFill/>
            <a:miter lim="800000"/>
            <a:headEnd/>
            <a:tailEnd/>
          </a:ln>
        </p:spPr>
      </p:pic>
      <p:pic>
        <p:nvPicPr>
          <p:cNvPr id="57349" name="Picture 5" descr="E:\Astronomy\Mars\Curiosity\PIA16058_1.jpg"/>
          <p:cNvPicPr preferRelativeResize="0">
            <a:picLocks noChangeArrowheads="1"/>
          </p:cNvPicPr>
          <p:nvPr/>
        </p:nvPicPr>
        <p:blipFill>
          <a:blip r:embed="rId5" cstate="print"/>
          <a:srcRect/>
          <a:stretch>
            <a:fillRect/>
          </a:stretch>
        </p:blipFill>
        <p:spPr bwMode="auto">
          <a:xfrm>
            <a:off x="6835775" y="5145088"/>
            <a:ext cx="2308225" cy="1712912"/>
          </a:xfrm>
          <a:prstGeom prst="rect">
            <a:avLst/>
          </a:prstGeom>
          <a:noFill/>
          <a:ln w="9525">
            <a:noFill/>
            <a:miter lim="800000"/>
            <a:headEnd/>
            <a:tailEnd/>
          </a:ln>
        </p:spPr>
      </p:pic>
      <p:sp>
        <p:nvSpPr>
          <p:cNvPr id="57350" name="TextovéPole 2"/>
          <p:cNvSpPr txBox="1">
            <a:spLocks noChangeArrowheads="1"/>
          </p:cNvSpPr>
          <p:nvPr/>
        </p:nvSpPr>
        <p:spPr bwMode="auto">
          <a:xfrm>
            <a:off x="4032250" y="5229225"/>
            <a:ext cx="1803400" cy="215900"/>
          </a:xfrm>
          <a:prstGeom prst="rect">
            <a:avLst/>
          </a:prstGeom>
          <a:solidFill>
            <a:schemeClr val="bg1"/>
          </a:solidFill>
          <a:ln w="9525">
            <a:noFill/>
            <a:miter lim="800000"/>
            <a:headEnd/>
            <a:tailEnd/>
          </a:ln>
        </p:spPr>
        <p:txBody>
          <a:bodyPr wrap="none" lIns="36000" tIns="0" rIns="36000" bIns="0">
            <a:spAutoFit/>
          </a:bodyPr>
          <a:lstStyle/>
          <a:p>
            <a:r>
              <a:rPr lang="cs-CZ" sz="1400"/>
              <a:t>přistání 6. srpna 2012</a:t>
            </a:r>
          </a:p>
        </p:txBody>
      </p:sp>
      <p:pic>
        <p:nvPicPr>
          <p:cNvPr id="6146" name="Picture 2" descr="http://www.yalescientific.org/wp-content/uploads/2012/11/Curiosity-1-small.jpg"/>
          <p:cNvPicPr>
            <a:picLocks noChangeAspect="1" noChangeArrowheads="1"/>
          </p:cNvPicPr>
          <p:nvPr/>
        </p:nvPicPr>
        <p:blipFill>
          <a:blip r:embed="rId6" cstate="print"/>
          <a:srcRect/>
          <a:stretch>
            <a:fillRect/>
          </a:stretch>
        </p:blipFill>
        <p:spPr bwMode="auto">
          <a:xfrm>
            <a:off x="-1" y="0"/>
            <a:ext cx="9144001" cy="5139814"/>
          </a:xfrm>
          <a:prstGeom prst="rect">
            <a:avLst/>
          </a:prstGeom>
          <a:noFill/>
        </p:spPr>
      </p:pic>
      <p:sp>
        <p:nvSpPr>
          <p:cNvPr id="9" name="TextovéPole 8"/>
          <p:cNvSpPr txBox="1"/>
          <p:nvPr/>
        </p:nvSpPr>
        <p:spPr>
          <a:xfrm>
            <a:off x="32942" y="44624"/>
            <a:ext cx="4899098" cy="553998"/>
          </a:xfrm>
          <a:prstGeom prst="rect">
            <a:avLst/>
          </a:prstGeom>
          <a:noFill/>
        </p:spPr>
        <p:txBody>
          <a:bodyPr wrap="none" rtlCol="0">
            <a:spAutoFit/>
          </a:bodyPr>
          <a:lstStyle/>
          <a:p>
            <a:r>
              <a:rPr lang="cs-CZ" b="1" dirty="0" smtClean="0"/>
              <a:t>CURIOSITY</a:t>
            </a:r>
          </a:p>
          <a:p>
            <a:r>
              <a:rPr lang="cs-CZ" sz="1200" dirty="0" smtClean="0"/>
              <a:t>video: </a:t>
            </a:r>
            <a:r>
              <a:rPr lang="cs-CZ" sz="1200" dirty="0" smtClean="0">
                <a:hlinkClick r:id="rId7"/>
              </a:rPr>
              <a:t>http://mars.jpl.nasa.gov/msl/multimedia/videos/index.cfm?v=23</a:t>
            </a:r>
            <a:endParaRPr lang="cs-CZ" sz="12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E:\Astronomy\Mars\Curiosity\msl-instruments.jpg"/>
          <p:cNvPicPr>
            <a:picLocks noChangeAspect="1" noChangeArrowheads="1"/>
          </p:cNvPicPr>
          <p:nvPr/>
        </p:nvPicPr>
        <p:blipFill>
          <a:blip r:embed="rId2" cstate="print"/>
          <a:srcRect l="12785" t="2010" r="13684"/>
          <a:stretch>
            <a:fillRect/>
          </a:stretch>
        </p:blipFill>
        <p:spPr bwMode="auto">
          <a:xfrm>
            <a:off x="5503863" y="612775"/>
            <a:ext cx="3640137" cy="3032125"/>
          </a:xfrm>
          <a:prstGeom prst="rect">
            <a:avLst/>
          </a:prstGeom>
          <a:noFill/>
          <a:ln w="9525">
            <a:noFill/>
            <a:miter lim="800000"/>
            <a:headEnd/>
            <a:tailEnd/>
          </a:ln>
        </p:spPr>
      </p:pic>
      <p:sp>
        <p:nvSpPr>
          <p:cNvPr id="58371" name="TextovéPole 1"/>
          <p:cNvSpPr txBox="1">
            <a:spLocks noChangeArrowheads="1"/>
          </p:cNvSpPr>
          <p:nvPr/>
        </p:nvSpPr>
        <p:spPr bwMode="auto">
          <a:xfrm>
            <a:off x="0" y="0"/>
            <a:ext cx="5508625" cy="6864350"/>
          </a:xfrm>
          <a:prstGeom prst="rect">
            <a:avLst/>
          </a:prstGeom>
          <a:noFill/>
          <a:ln w="9525">
            <a:noFill/>
            <a:miter lim="800000"/>
            <a:headEnd/>
            <a:tailEnd/>
          </a:ln>
        </p:spPr>
        <p:txBody>
          <a:bodyPr>
            <a:spAutoFit/>
          </a:bodyPr>
          <a:lstStyle/>
          <a:p>
            <a:r>
              <a:rPr lang="cs-CZ" sz="1100" b="1">
                <a:solidFill>
                  <a:srgbClr val="FF0000"/>
                </a:solidFill>
              </a:rPr>
              <a:t>KAMERY</a:t>
            </a:r>
          </a:p>
          <a:p>
            <a:r>
              <a:rPr lang="cs-CZ" sz="1100" b="1"/>
              <a:t>MastCam</a:t>
            </a:r>
            <a:r>
              <a:rPr lang="cs-CZ" sz="1100"/>
              <a:t> – kamerový systém bude schopen pořizovat až 10 snímků za sekundu ve vysokém rozlišení 720p.</a:t>
            </a:r>
          </a:p>
          <a:p>
            <a:r>
              <a:rPr lang="cs-CZ" sz="1100" b="1"/>
              <a:t>MAHLI (Mars Hand Lens Imager)</a:t>
            </a:r>
            <a:r>
              <a:rPr lang="cs-CZ" sz="1100"/>
              <a:t> – kamera je instalována na robotickém rameni Curiosity. Sloužit bude k pořizování detailních mikroskopických snímků hornin. Rozlišení kamery bude jen 12,5 mikrometrů a do její výbavy patří také bílé a UV LED. Ultrafialové záření bude použito k vyvolání fluorescence, která by měla pomoci odhalit uhličitany v marťanských horninách.</a:t>
            </a:r>
          </a:p>
          <a:p>
            <a:r>
              <a:rPr lang="cs-CZ" sz="1100" b="1"/>
              <a:t>MARDI (Mars Descent Imager)</a:t>
            </a:r>
            <a:r>
              <a:rPr lang="cs-CZ" sz="1100"/>
              <a:t> – kamera pro poslední okamžiky přistávacího manévru. Od výšky asi 3,7 km nad povrchem a po dobu dvou minut bude pořizovat pět fotografií za sekundu o rozlišení 1 600 × 1 200 bodů.</a:t>
            </a:r>
          </a:p>
          <a:p>
            <a:r>
              <a:rPr lang="cs-CZ" sz="1100" b="1">
                <a:solidFill>
                  <a:srgbClr val="FF0000"/>
                </a:solidFill>
              </a:rPr>
              <a:t>SPEKTROMETRY</a:t>
            </a:r>
          </a:p>
          <a:p>
            <a:r>
              <a:rPr lang="cs-CZ" sz="1100" b="1"/>
              <a:t>ChemCam</a:t>
            </a:r>
            <a:r>
              <a:rPr lang="cs-CZ" sz="1100"/>
              <a:t> – jedná se o sadu vědeckých nástrojů k analýze hornin. Klíčovou částí je laser, který bude ze vzdálenosti 1 až 9 m „ostřelovat“ marťanské horniny. Složení odpařovaného materiálu pak bude zkoumat trojice spektrografů z paluby Curiosity. </a:t>
            </a:r>
          </a:p>
          <a:p>
            <a:r>
              <a:rPr lang="cs-CZ" sz="1100" b="1"/>
              <a:t>APXS (Alpha-particle X-ray spectrometer)</a:t>
            </a:r>
            <a:r>
              <a:rPr lang="cs-CZ" sz="1100"/>
              <a:t> –bude ozařovat vzorky marťanských hornin částicemi alfa. Rentgenový spektrometr pak bude zkoumat jejich složení. </a:t>
            </a:r>
          </a:p>
          <a:p>
            <a:r>
              <a:rPr lang="cs-CZ" sz="1100" b="1"/>
              <a:t>CheMin (Chemistry and Mineralogy)</a:t>
            </a:r>
            <a:r>
              <a:rPr lang="cs-CZ" sz="1100"/>
              <a:t> – jeden z menších přístrojů pro studium minerálů na Marsu.</a:t>
            </a:r>
          </a:p>
          <a:p>
            <a:r>
              <a:rPr lang="cs-CZ" sz="1100" b="1"/>
              <a:t>SAM (Sample Analysis at Mars)</a:t>
            </a:r>
            <a:r>
              <a:rPr lang="cs-CZ" sz="1100"/>
              <a:t> – klíčový americko-francouzský projekt. Robotické rameno dopraví vzorky marťanské půdy do pece, kde budou „rozžhaveny“ na teplotu až 1 000 °C. Pro výzkum pak bude určena trojice přístrojů: plynový chromatograf, hmotnostní spektrometr a laserový spektrometr. Posledně jmenovaný bude rovněž provádět studium složení atmosféry a to s důrazem na oxid uhličitý a metan.</a:t>
            </a:r>
          </a:p>
          <a:p>
            <a:r>
              <a:rPr lang="cs-CZ" sz="1100" b="1">
                <a:solidFill>
                  <a:srgbClr val="FF0000"/>
                </a:solidFill>
              </a:rPr>
              <a:t>RADIACE</a:t>
            </a:r>
          </a:p>
          <a:p>
            <a:r>
              <a:rPr lang="cs-CZ" sz="1100" b="1"/>
              <a:t>RAD (Radiation Assessment Detector)</a:t>
            </a:r>
            <a:r>
              <a:rPr lang="cs-CZ" sz="1100"/>
              <a:t> – bude měřit radiaci na povrchu planety. Výsledky budou důležité pro plánování budoucí pilotované mise k Marsu. </a:t>
            </a:r>
          </a:p>
          <a:p>
            <a:r>
              <a:rPr lang="cs-CZ" sz="1100" b="1"/>
              <a:t>DAN (Dynamic Albedo of Neutrons)</a:t>
            </a:r>
            <a:r>
              <a:rPr lang="cs-CZ" sz="1100"/>
              <a:t> – přístroj bude hledat led pod povrchem prostřednictvím detekce neutronů.</a:t>
            </a:r>
          </a:p>
          <a:p>
            <a:r>
              <a:rPr lang="cs-CZ" sz="1100" b="1">
                <a:solidFill>
                  <a:srgbClr val="FF0000"/>
                </a:solidFill>
              </a:rPr>
              <a:t>ASTROBIOLOGIE</a:t>
            </a:r>
          </a:p>
          <a:p>
            <a:r>
              <a:rPr lang="cs-CZ" sz="1100" b="1"/>
              <a:t>REMS (Rover Environmental Monitoring Station)</a:t>
            </a:r>
            <a:r>
              <a:rPr lang="cs-CZ" sz="1100"/>
              <a:t> – přístroj k měření atmosférického tlaku, teploty a vlhkosti vzduchu, směru a rychlosti větru a úrovně ultrafialového záření. Součástí balíčku přístrojů REMS jsou rovněž čidla k měření teploty samotného povrchu prostřednictvím pozorování emitovaného infračerveného záření.</a:t>
            </a:r>
          </a:p>
          <a:p>
            <a:r>
              <a:rPr lang="cs-CZ" sz="1100" b="1">
                <a:solidFill>
                  <a:srgbClr val="FF0000"/>
                </a:solidFill>
              </a:rPr>
              <a:t>ATMOSFÉRA</a:t>
            </a:r>
          </a:p>
          <a:p>
            <a:r>
              <a:rPr lang="cs-CZ" sz="1100" b="1"/>
              <a:t>MEDLI (MSL Entry Descent and Landing Instrumentation)</a:t>
            </a:r>
            <a:r>
              <a:rPr lang="cs-CZ" sz="1100"/>
              <a:t> – bude měřit parametry atmosféry při sestupném manévru. </a:t>
            </a:r>
          </a:p>
          <a:p>
            <a:r>
              <a:rPr lang="cs-CZ" sz="1100">
                <a:hlinkClick r:id="rId3"/>
              </a:rPr>
              <a:t>http://vtm.e15.cz/aktuality/vozitko-curiosity-zvedavy-tulak-rudou-planetou</a:t>
            </a:r>
            <a:endParaRPr lang="cs-CZ" sz="1100"/>
          </a:p>
          <a:p>
            <a:r>
              <a:rPr lang="cs-CZ" sz="1100">
                <a:hlinkClick r:id="rId4"/>
              </a:rPr>
              <a:t>http://mars.jpl.nasa.gov/msl/mission/instruments/</a:t>
            </a:r>
            <a:endParaRPr lang="cs-CZ" sz="1100"/>
          </a:p>
        </p:txBody>
      </p:sp>
      <p:pic>
        <p:nvPicPr>
          <p:cNvPr id="58372" name="Picture 5" descr="E:\Astronomy\Mars\Curiosity\120806-CuriosityFotoNASA.jpg"/>
          <p:cNvPicPr>
            <a:picLocks noChangeAspect="1" noChangeArrowheads="1"/>
          </p:cNvPicPr>
          <p:nvPr/>
        </p:nvPicPr>
        <p:blipFill>
          <a:blip r:embed="rId5" cstate="print"/>
          <a:srcRect/>
          <a:stretch>
            <a:fillRect/>
          </a:stretch>
        </p:blipFill>
        <p:spPr bwMode="auto">
          <a:xfrm>
            <a:off x="5503863" y="4132263"/>
            <a:ext cx="3640137" cy="2732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9394" name="Picture 1" descr="E:\Astronomy\Mars\Curiosity\707057main_Newman-3pia16478_full.jpg"/>
          <p:cNvPicPr>
            <a:picLocks noChangeAspect="1" noChangeArrowheads="1"/>
          </p:cNvPicPr>
          <p:nvPr/>
        </p:nvPicPr>
        <p:blipFill>
          <a:blip r:embed="rId3" cstate="print"/>
          <a:srcRect/>
          <a:stretch>
            <a:fillRect/>
          </a:stretch>
        </p:blipFill>
        <p:spPr bwMode="auto">
          <a:xfrm>
            <a:off x="260350" y="0"/>
            <a:ext cx="8872538" cy="6858000"/>
          </a:xfrm>
          <a:prstGeom prst="rect">
            <a:avLst/>
          </a:prstGeom>
          <a:noFill/>
          <a:ln w="9525">
            <a:noFill/>
            <a:miter lim="800000"/>
            <a:headEnd/>
            <a:tailEnd/>
          </a:ln>
        </p:spPr>
      </p:pic>
      <p:pic>
        <p:nvPicPr>
          <p:cNvPr id="59395" name="Picture 2" descr="E:\Astronomy\Mars\Curiosity\PIA16479.jpg"/>
          <p:cNvPicPr>
            <a:picLocks noChangeAspect="1" noChangeArrowheads="1"/>
          </p:cNvPicPr>
          <p:nvPr/>
        </p:nvPicPr>
        <p:blipFill>
          <a:blip r:embed="rId4" cstate="print"/>
          <a:srcRect/>
          <a:stretch>
            <a:fillRect/>
          </a:stretch>
        </p:blipFill>
        <p:spPr bwMode="auto">
          <a:xfrm>
            <a:off x="0" y="4516438"/>
            <a:ext cx="3132138" cy="2341562"/>
          </a:xfrm>
          <a:prstGeom prst="rect">
            <a:avLst/>
          </a:prstGeom>
          <a:noFill/>
          <a:ln w="9525">
            <a:noFill/>
            <a:miter lim="800000"/>
            <a:headEnd/>
            <a:tailEnd/>
          </a:ln>
        </p:spPr>
      </p:pic>
      <p:pic>
        <p:nvPicPr>
          <p:cNvPr id="2" name="mars_vs_wind_640x480.mpg">
            <a:hlinkClick r:id="" action="ppaction://media"/>
          </p:cNvPr>
          <p:cNvPicPr>
            <a:picLocks noRot="1" noChangeAspect="1"/>
          </p:cNvPicPr>
          <p:nvPr>
            <a:videoFile r:link="rId1"/>
          </p:nvPr>
        </p:nvPicPr>
        <p:blipFill>
          <a:blip r:embed="rId5" cstate="print"/>
          <a:srcRect/>
          <a:stretch>
            <a:fillRect/>
          </a:stretch>
        </p:blipFill>
        <p:spPr bwMode="auto">
          <a:xfrm>
            <a:off x="179388" y="188913"/>
            <a:ext cx="2952750" cy="2214562"/>
          </a:xfrm>
          <a:prstGeom prst="rect">
            <a:avLst/>
          </a:prstGeom>
          <a:noFill/>
          <a:ln w="9525">
            <a:noFill/>
            <a:miter lim="800000"/>
            <a:headEnd/>
            <a:tailEnd/>
          </a:ln>
        </p:spPr>
      </p:pic>
      <p:sp>
        <p:nvSpPr>
          <p:cNvPr id="59397" name="TextovéPole 2"/>
          <p:cNvSpPr txBox="1">
            <a:spLocks noChangeArrowheads="1"/>
          </p:cNvSpPr>
          <p:nvPr/>
        </p:nvSpPr>
        <p:spPr bwMode="auto">
          <a:xfrm>
            <a:off x="7847013" y="3213100"/>
            <a:ext cx="1287462" cy="276225"/>
          </a:xfrm>
          <a:prstGeom prst="rect">
            <a:avLst/>
          </a:prstGeom>
          <a:solidFill>
            <a:schemeClr val="tx1"/>
          </a:solidFill>
          <a:ln w="9525">
            <a:noFill/>
            <a:miter lim="800000"/>
            <a:headEnd/>
            <a:tailEnd/>
          </a:ln>
        </p:spPr>
        <p:txBody>
          <a:bodyPr wrap="none">
            <a:spAutoFit/>
          </a:bodyPr>
          <a:lstStyle/>
          <a:p>
            <a:r>
              <a:rPr lang="cs-CZ" sz="1200">
                <a:solidFill>
                  <a:schemeClr val="bg1"/>
                </a:solidFill>
              </a:rPr>
              <a:t>OCHLAZOVÁNÍ</a:t>
            </a:r>
          </a:p>
        </p:txBody>
      </p:sp>
      <p:sp>
        <p:nvSpPr>
          <p:cNvPr id="59398" name="TextovéPole 5"/>
          <p:cNvSpPr txBox="1">
            <a:spLocks noChangeArrowheads="1"/>
          </p:cNvSpPr>
          <p:nvPr/>
        </p:nvSpPr>
        <p:spPr bwMode="auto">
          <a:xfrm>
            <a:off x="1374775" y="3213100"/>
            <a:ext cx="1300163" cy="369888"/>
          </a:xfrm>
          <a:prstGeom prst="rect">
            <a:avLst/>
          </a:prstGeom>
          <a:solidFill>
            <a:schemeClr val="tx1"/>
          </a:solidFill>
          <a:ln w="9525">
            <a:noFill/>
            <a:miter lim="800000"/>
            <a:headEnd/>
            <a:tailEnd/>
          </a:ln>
        </p:spPr>
        <p:txBody>
          <a:bodyPr wrap="none">
            <a:spAutoFit/>
          </a:bodyPr>
          <a:lstStyle/>
          <a:p>
            <a:r>
              <a:rPr lang="cs-CZ">
                <a:solidFill>
                  <a:schemeClr val="bg1"/>
                </a:solidFill>
              </a:rPr>
              <a:t>OHŘÍVÁNÍ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descr="E:\Astronomy\Mars\Curiosity\PIA16477.jpg"/>
          <p:cNvPicPr>
            <a:picLocks noChangeAspect="1" noChangeArrowheads="1"/>
          </p:cNvPicPr>
          <p:nvPr/>
        </p:nvPicPr>
        <p:blipFill>
          <a:blip r:embed="rId2" cstate="print"/>
          <a:srcRect/>
          <a:stretch>
            <a:fillRect/>
          </a:stretch>
        </p:blipFill>
        <p:spPr bwMode="auto">
          <a:xfrm>
            <a:off x="5975350" y="4076700"/>
            <a:ext cx="3168650" cy="2376488"/>
          </a:xfrm>
          <a:prstGeom prst="rect">
            <a:avLst/>
          </a:prstGeom>
          <a:noFill/>
          <a:ln w="9525">
            <a:noFill/>
            <a:miter lim="800000"/>
            <a:headEnd/>
            <a:tailEnd/>
          </a:ln>
        </p:spPr>
      </p:pic>
      <p:pic>
        <p:nvPicPr>
          <p:cNvPr id="60419" name="Picture 1" descr="E:\Astronomy\Mars\Curiosity\PIA16475.jpg"/>
          <p:cNvPicPr>
            <a:picLocks noChangeAspect="1" noChangeArrowheads="1"/>
          </p:cNvPicPr>
          <p:nvPr/>
        </p:nvPicPr>
        <p:blipFill>
          <a:blip r:embed="rId3" cstate="print"/>
          <a:srcRect t="14925"/>
          <a:stretch>
            <a:fillRect/>
          </a:stretch>
        </p:blipFill>
        <p:spPr bwMode="auto">
          <a:xfrm>
            <a:off x="0" y="3695700"/>
            <a:ext cx="5959475" cy="3162300"/>
          </a:xfrm>
          <a:prstGeom prst="rect">
            <a:avLst/>
          </a:prstGeom>
          <a:noFill/>
          <a:ln w="9525">
            <a:noFill/>
            <a:miter lim="800000"/>
            <a:headEnd/>
            <a:tailEnd/>
          </a:ln>
        </p:spPr>
      </p:pic>
      <p:pic>
        <p:nvPicPr>
          <p:cNvPr id="60420" name="Picture 2" descr="E:\Astronomy\Mars\Curiosity\PIA16460.jpg"/>
          <p:cNvPicPr>
            <a:picLocks noChangeAspect="1" noChangeArrowheads="1"/>
          </p:cNvPicPr>
          <p:nvPr/>
        </p:nvPicPr>
        <p:blipFill>
          <a:blip r:embed="rId4" cstate="print"/>
          <a:srcRect/>
          <a:stretch>
            <a:fillRect/>
          </a:stretch>
        </p:blipFill>
        <p:spPr bwMode="auto">
          <a:xfrm>
            <a:off x="3175" y="0"/>
            <a:ext cx="5148263" cy="3695700"/>
          </a:xfrm>
          <a:prstGeom prst="rect">
            <a:avLst/>
          </a:prstGeom>
          <a:noFill/>
          <a:ln w="9525">
            <a:noFill/>
            <a:miter lim="800000"/>
            <a:headEnd/>
            <a:tailEnd/>
          </a:ln>
        </p:spPr>
      </p:pic>
      <p:pic>
        <p:nvPicPr>
          <p:cNvPr id="60421" name="Picture 4" descr="E:\Astronomy\Mars\Curiosity\PIA16463.jpg"/>
          <p:cNvPicPr>
            <a:picLocks noChangeAspect="1" noChangeArrowheads="1"/>
          </p:cNvPicPr>
          <p:nvPr/>
        </p:nvPicPr>
        <p:blipFill>
          <a:blip r:embed="rId5" cstate="print"/>
          <a:srcRect/>
          <a:stretch>
            <a:fillRect/>
          </a:stretch>
        </p:blipFill>
        <p:spPr bwMode="auto">
          <a:xfrm>
            <a:off x="5014913" y="0"/>
            <a:ext cx="4129087" cy="3695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1" descr="E:\Astronomy\Mars\Curiosity\PIA16461.jpg"/>
          <p:cNvPicPr>
            <a:picLocks noChangeAspect="1" noChangeArrowheads="1"/>
          </p:cNvPicPr>
          <p:nvPr/>
        </p:nvPicPr>
        <p:blipFill>
          <a:blip r:embed="rId2" cstate="print"/>
          <a:srcRect l="882" r="688"/>
          <a:stretch>
            <a:fillRect/>
          </a:stretch>
        </p:blipFill>
        <p:spPr bwMode="auto">
          <a:xfrm>
            <a:off x="323528" y="404664"/>
            <a:ext cx="8532440" cy="5406841"/>
          </a:xfrm>
          <a:prstGeom prst="rect">
            <a:avLst/>
          </a:prstGeom>
          <a:noFill/>
          <a:ln w="9525">
            <a:noFill/>
            <a:miter lim="800000"/>
            <a:headEnd/>
            <a:tailEnd/>
          </a:ln>
        </p:spPr>
      </p:pic>
      <p:sp>
        <p:nvSpPr>
          <p:cNvPr id="61443" name="TextovéPole 1"/>
          <p:cNvSpPr txBox="1">
            <a:spLocks noChangeArrowheads="1"/>
          </p:cNvSpPr>
          <p:nvPr/>
        </p:nvSpPr>
        <p:spPr bwMode="auto">
          <a:xfrm>
            <a:off x="0" y="5794375"/>
            <a:ext cx="9144000" cy="1016000"/>
          </a:xfrm>
          <a:prstGeom prst="rect">
            <a:avLst/>
          </a:prstGeom>
          <a:noFill/>
          <a:ln w="9525">
            <a:noFill/>
            <a:miter lim="800000"/>
            <a:headEnd/>
            <a:tailEnd/>
          </a:ln>
        </p:spPr>
        <p:txBody>
          <a:bodyPr>
            <a:spAutoFit/>
          </a:bodyPr>
          <a:lstStyle/>
          <a:p>
            <a:pPr algn="ctr"/>
            <a:r>
              <a:rPr lang="en-US" sz="1200"/>
              <a:t>If the atmosphere of Mars contains methane, various possibilities have been proposed for where the methane could come from and how it could disappear. Potential non-biological sources for methane on Mars include comets, degradation of interplanetary dust particles by ultraviolet light, and interaction between water and rock. A potential biological source would be microbes, if microbes have ever lived on Mars. Potential sinks for removing methane from the atmosphere are photochemistry in the atmosphere and loss of methane to the surface.</a:t>
            </a:r>
            <a:endParaRPr lang="cs-CZ" sz="1200"/>
          </a:p>
        </p:txBody>
      </p:sp>
      <p:sp>
        <p:nvSpPr>
          <p:cNvPr id="4" name="TextovéPole 3"/>
          <p:cNvSpPr txBox="1"/>
          <p:nvPr/>
        </p:nvSpPr>
        <p:spPr>
          <a:xfrm>
            <a:off x="0" y="0"/>
            <a:ext cx="8935459" cy="369332"/>
          </a:xfrm>
          <a:prstGeom prst="rect">
            <a:avLst/>
          </a:prstGeom>
          <a:noFill/>
        </p:spPr>
        <p:txBody>
          <a:bodyPr wrap="none" rtlCol="0">
            <a:spAutoFit/>
          </a:bodyPr>
          <a:lstStyle/>
          <a:p>
            <a:r>
              <a:rPr lang="cs-CZ" dirty="0" smtClean="0"/>
              <a:t>CURIOSITY A ŽIVOT NA MARSU: </a:t>
            </a:r>
            <a:r>
              <a:rPr lang="cs-CZ" dirty="0" smtClean="0">
                <a:hlinkClick r:id="rId3"/>
              </a:rPr>
              <a:t>http://</a:t>
            </a:r>
            <a:r>
              <a:rPr lang="cs-CZ" dirty="0" smtClean="0">
                <a:hlinkClick r:id="rId3"/>
              </a:rPr>
              <a:t>www.aldebaran.cz/bulletin/2012_45_mar.php</a:t>
            </a:r>
            <a:endParaRPr lang="cs-CZ"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2466" name="Picture 2" descr="D:\astronomy\Solar system\Mars\2404304917_0c345749a6_o.jpg"/>
          <p:cNvPicPr>
            <a:picLocks noChangeAspect="1" noChangeArrowheads="1"/>
          </p:cNvPicPr>
          <p:nvPr/>
        </p:nvPicPr>
        <p:blipFill>
          <a:blip r:embed="rId2" cstate="print"/>
          <a:srcRect/>
          <a:stretch>
            <a:fillRect/>
          </a:stretch>
        </p:blipFill>
        <p:spPr bwMode="auto">
          <a:xfrm>
            <a:off x="1763713" y="0"/>
            <a:ext cx="540543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6" name="Picture 6" descr="http://marsrovers.jpl.nasa.gov/gallery/artwork/hires/landing.jpg"/>
          <p:cNvPicPr>
            <a:picLocks noChangeAspect="1" noChangeArrowheads="1"/>
          </p:cNvPicPr>
          <p:nvPr/>
        </p:nvPicPr>
        <p:blipFill>
          <a:blip r:embed="rId2" cstate="print"/>
          <a:srcRect/>
          <a:stretch>
            <a:fillRect/>
          </a:stretch>
        </p:blipFill>
        <p:spPr bwMode="auto">
          <a:xfrm>
            <a:off x="0" y="3185487"/>
            <a:ext cx="4572000" cy="3672514"/>
          </a:xfrm>
          <a:prstGeom prst="rect">
            <a:avLst/>
          </a:prstGeom>
          <a:noFill/>
        </p:spPr>
      </p:pic>
      <p:pic>
        <p:nvPicPr>
          <p:cNvPr id="56328" name="Picture 8" descr="http://marsrovers.jpl.nasa.gov/gallery/artwork/hires/emerging.jpg"/>
          <p:cNvPicPr>
            <a:picLocks noChangeAspect="1" noChangeArrowheads="1"/>
          </p:cNvPicPr>
          <p:nvPr/>
        </p:nvPicPr>
        <p:blipFill>
          <a:blip r:embed="rId3" cstate="print"/>
          <a:srcRect/>
          <a:stretch>
            <a:fillRect/>
          </a:stretch>
        </p:blipFill>
        <p:spPr bwMode="auto">
          <a:xfrm>
            <a:off x="4572000" y="3185487"/>
            <a:ext cx="4572000" cy="3672513"/>
          </a:xfrm>
          <a:prstGeom prst="rect">
            <a:avLst/>
          </a:prstGeom>
          <a:noFill/>
        </p:spPr>
      </p:pic>
      <p:pic>
        <p:nvPicPr>
          <p:cNvPr id="56324" name="Picture 4" descr="http://marsrovers.jpl.nasa.gov/gallery/artwork/hires/descent.jpg"/>
          <p:cNvPicPr>
            <a:picLocks noChangeAspect="1" noChangeArrowheads="1"/>
          </p:cNvPicPr>
          <p:nvPr/>
        </p:nvPicPr>
        <p:blipFill>
          <a:blip r:embed="rId4" cstate="print"/>
          <a:srcRect/>
          <a:stretch>
            <a:fillRect/>
          </a:stretch>
        </p:blipFill>
        <p:spPr bwMode="auto">
          <a:xfrm>
            <a:off x="4572001" y="0"/>
            <a:ext cx="4572000" cy="3672514"/>
          </a:xfrm>
          <a:prstGeom prst="rect">
            <a:avLst/>
          </a:prstGeom>
          <a:noFill/>
        </p:spPr>
      </p:pic>
      <p:pic>
        <p:nvPicPr>
          <p:cNvPr id="56322" name="Picture 2" descr="http://marsrovers.jpl.nasa.gov/gallery/artwork/hires/entry.jpg"/>
          <p:cNvPicPr>
            <a:picLocks noChangeAspect="1" noChangeArrowheads="1"/>
          </p:cNvPicPr>
          <p:nvPr/>
        </p:nvPicPr>
        <p:blipFill>
          <a:blip r:embed="rId5" cstate="print"/>
          <a:srcRect/>
          <a:stretch>
            <a:fillRect/>
          </a:stretch>
        </p:blipFill>
        <p:spPr bwMode="auto">
          <a:xfrm>
            <a:off x="0" y="-1"/>
            <a:ext cx="4572000" cy="367251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194" name="Picture 15" descr="3-labeled_640-A20R1"/>
          <p:cNvPicPr>
            <a:picLocks noChangeAspect="1" noChangeArrowheads="1"/>
          </p:cNvPicPr>
          <p:nvPr/>
        </p:nvPicPr>
        <p:blipFill>
          <a:blip r:embed="rId2" cstate="print"/>
          <a:srcRect/>
          <a:stretch>
            <a:fillRect/>
          </a:stretch>
        </p:blipFill>
        <p:spPr bwMode="auto">
          <a:xfrm>
            <a:off x="0" y="2636838"/>
            <a:ext cx="5556250" cy="4221162"/>
          </a:xfrm>
          <a:prstGeom prst="rect">
            <a:avLst/>
          </a:prstGeom>
          <a:noFill/>
          <a:ln w="9525">
            <a:noFill/>
            <a:miter lim="800000"/>
            <a:headEnd/>
            <a:tailEnd/>
          </a:ln>
        </p:spPr>
      </p:pic>
      <p:pic>
        <p:nvPicPr>
          <p:cNvPr id="8195" name="Picture 13" descr="D:\astronomy\Solar system\Mars\Sol330B_HeatShield_L257-B367R1_resize.jpg"/>
          <p:cNvPicPr>
            <a:picLocks noChangeAspect="1" noChangeArrowheads="1"/>
          </p:cNvPicPr>
          <p:nvPr/>
        </p:nvPicPr>
        <p:blipFill>
          <a:blip r:embed="rId3" cstate="print"/>
          <a:srcRect/>
          <a:stretch>
            <a:fillRect/>
          </a:stretch>
        </p:blipFill>
        <p:spPr bwMode="auto">
          <a:xfrm>
            <a:off x="0" y="0"/>
            <a:ext cx="9144000" cy="2692400"/>
          </a:xfrm>
          <a:prstGeom prst="rect">
            <a:avLst/>
          </a:prstGeom>
          <a:noFill/>
          <a:ln w="9525">
            <a:noFill/>
            <a:miter lim="800000"/>
            <a:headEnd/>
            <a:tailEnd/>
          </a:ln>
        </p:spPr>
      </p:pic>
      <p:sp>
        <p:nvSpPr>
          <p:cNvPr id="8196" name="Text Box 16"/>
          <p:cNvSpPr txBox="1">
            <a:spLocks noChangeArrowheads="1"/>
          </p:cNvSpPr>
          <p:nvPr/>
        </p:nvSpPr>
        <p:spPr bwMode="auto">
          <a:xfrm>
            <a:off x="107950" y="2328863"/>
            <a:ext cx="3025775" cy="307975"/>
          </a:xfrm>
          <a:prstGeom prst="rect">
            <a:avLst/>
          </a:prstGeom>
          <a:noFill/>
          <a:ln w="9525">
            <a:noFill/>
            <a:miter lim="800000"/>
            <a:headEnd/>
            <a:tailEnd/>
          </a:ln>
        </p:spPr>
        <p:txBody>
          <a:bodyPr wrap="none">
            <a:spAutoFit/>
          </a:bodyPr>
          <a:lstStyle/>
          <a:p>
            <a:r>
              <a:rPr lang="cs-CZ" sz="1400" b="1">
                <a:solidFill>
                  <a:schemeClr val="bg1"/>
                </a:solidFill>
              </a:rPr>
              <a:t>Místo přistání roveru Opportunity</a:t>
            </a:r>
          </a:p>
        </p:txBody>
      </p:sp>
      <p:sp>
        <p:nvSpPr>
          <p:cNvPr id="8197" name="Text Box 16"/>
          <p:cNvSpPr txBox="1">
            <a:spLocks noChangeArrowheads="1"/>
          </p:cNvSpPr>
          <p:nvPr/>
        </p:nvSpPr>
        <p:spPr bwMode="auto">
          <a:xfrm>
            <a:off x="115888" y="2763838"/>
            <a:ext cx="2439987" cy="304800"/>
          </a:xfrm>
          <a:prstGeom prst="rect">
            <a:avLst/>
          </a:prstGeom>
          <a:noFill/>
          <a:ln w="9525">
            <a:noFill/>
            <a:miter lim="800000"/>
            <a:headEnd/>
            <a:tailEnd/>
          </a:ln>
        </p:spPr>
        <p:txBody>
          <a:bodyPr wrap="none">
            <a:spAutoFit/>
          </a:bodyPr>
          <a:lstStyle/>
          <a:p>
            <a:r>
              <a:rPr lang="cs-CZ" sz="1400" b="1">
                <a:solidFill>
                  <a:schemeClr val="bg1"/>
                </a:solidFill>
              </a:rPr>
              <a:t>Místo přistání roveru Spirit</a:t>
            </a:r>
          </a:p>
        </p:txBody>
      </p:sp>
      <p:pic>
        <p:nvPicPr>
          <p:cNvPr id="8198" name="Picture 15" descr="D:\astronomy\Solar system\Mars\mer_b_sol206_ncam_puffin_cyp-B209R1.jpg"/>
          <p:cNvPicPr>
            <a:picLocks noChangeAspect="1" noChangeArrowheads="1"/>
          </p:cNvPicPr>
          <p:nvPr/>
        </p:nvPicPr>
        <p:blipFill>
          <a:blip r:embed="rId4" cstate="print"/>
          <a:srcRect l="10634" t="4033" r="14931"/>
          <a:stretch>
            <a:fillRect/>
          </a:stretch>
        </p:blipFill>
        <p:spPr bwMode="auto">
          <a:xfrm>
            <a:off x="5867400" y="2682875"/>
            <a:ext cx="3276600" cy="4175125"/>
          </a:xfrm>
          <a:prstGeom prst="rect">
            <a:avLst/>
          </a:prstGeom>
          <a:noFill/>
          <a:ln w="9525">
            <a:noFill/>
            <a:miter lim="800000"/>
            <a:headEnd/>
            <a:tailEnd/>
          </a:ln>
        </p:spPr>
      </p:pic>
      <p:sp>
        <p:nvSpPr>
          <p:cNvPr id="8199" name="TextovéPole 16"/>
          <p:cNvSpPr txBox="1">
            <a:spLocks noChangeArrowheads="1"/>
          </p:cNvSpPr>
          <p:nvPr/>
        </p:nvSpPr>
        <p:spPr bwMode="auto">
          <a:xfrm>
            <a:off x="5638800" y="2708275"/>
            <a:ext cx="1597025" cy="739775"/>
          </a:xfrm>
          <a:prstGeom prst="rect">
            <a:avLst/>
          </a:prstGeom>
          <a:noFill/>
          <a:ln w="9525">
            <a:noFill/>
            <a:miter lim="800000"/>
            <a:headEnd/>
            <a:tailEnd/>
          </a:ln>
        </p:spPr>
        <p:txBody>
          <a:bodyPr wrap="none">
            <a:spAutoFit/>
          </a:bodyPr>
          <a:lstStyle/>
          <a:p>
            <a:r>
              <a:rPr lang="cs-CZ" sz="1400">
                <a:solidFill>
                  <a:schemeClr val="bg1"/>
                </a:solidFill>
              </a:rPr>
              <a:t>Endurance Crater</a:t>
            </a:r>
          </a:p>
          <a:p>
            <a:r>
              <a:rPr lang="cs-CZ" sz="1400">
                <a:solidFill>
                  <a:schemeClr val="bg1"/>
                </a:solidFill>
              </a:rPr>
              <a:t>Opportunity</a:t>
            </a:r>
          </a:p>
          <a:p>
            <a:r>
              <a:rPr lang="cs-CZ" sz="1400">
                <a:solidFill>
                  <a:schemeClr val="bg1"/>
                </a:solidFill>
              </a:rPr>
              <a:t>26.8.2004</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0" descr="D:\astronomy\Solar system\Mars\SolsB2453-54_Pancam_L257_F_resize.jpg"/>
          <p:cNvPicPr>
            <a:picLocks noChangeAspect="1" noChangeArrowheads="1"/>
          </p:cNvPicPr>
          <p:nvPr/>
        </p:nvPicPr>
        <p:blipFill>
          <a:blip r:embed="rId2" cstate="print"/>
          <a:srcRect t="22142"/>
          <a:stretch>
            <a:fillRect/>
          </a:stretch>
        </p:blipFill>
        <p:spPr bwMode="auto">
          <a:xfrm>
            <a:off x="0" y="0"/>
            <a:ext cx="9144000" cy="1928813"/>
          </a:xfrm>
          <a:prstGeom prst="rect">
            <a:avLst/>
          </a:prstGeom>
          <a:noFill/>
          <a:ln w="9525">
            <a:noFill/>
            <a:miter lim="800000"/>
            <a:headEnd/>
            <a:tailEnd/>
          </a:ln>
        </p:spPr>
      </p:pic>
      <p:pic>
        <p:nvPicPr>
          <p:cNvPr id="9219" name="Picture 11" descr="D:\astronomy\Solar system\Mars\PIA13666_Sol2407B_P2436_L257F.jpg"/>
          <p:cNvPicPr>
            <a:picLocks noChangeAspect="1" noChangeArrowheads="1"/>
          </p:cNvPicPr>
          <p:nvPr/>
        </p:nvPicPr>
        <p:blipFill>
          <a:blip r:embed="rId3" cstate="print"/>
          <a:srcRect t="13866"/>
          <a:stretch>
            <a:fillRect/>
          </a:stretch>
        </p:blipFill>
        <p:spPr bwMode="auto">
          <a:xfrm>
            <a:off x="0" y="1989138"/>
            <a:ext cx="9144000" cy="2627312"/>
          </a:xfrm>
          <a:prstGeom prst="rect">
            <a:avLst/>
          </a:prstGeom>
          <a:noFill/>
          <a:ln w="9525">
            <a:noFill/>
            <a:miter lim="800000"/>
            <a:headEnd/>
            <a:tailEnd/>
          </a:ln>
        </p:spPr>
      </p:pic>
      <p:pic>
        <p:nvPicPr>
          <p:cNvPr id="9220" name="Picture 12" descr="D:\astronomy\Solar system\Mars\Sol1332B_Lyell_ADJ_L257F_resize.jpg"/>
          <p:cNvPicPr>
            <a:picLocks noChangeAspect="1" noChangeArrowheads="1"/>
          </p:cNvPicPr>
          <p:nvPr/>
        </p:nvPicPr>
        <p:blipFill>
          <a:blip r:embed="rId4" cstate="print"/>
          <a:srcRect/>
          <a:stretch>
            <a:fillRect/>
          </a:stretch>
        </p:blipFill>
        <p:spPr bwMode="auto">
          <a:xfrm>
            <a:off x="0" y="4652963"/>
            <a:ext cx="9144000" cy="2205037"/>
          </a:xfrm>
          <a:prstGeom prst="rect">
            <a:avLst/>
          </a:prstGeom>
          <a:noFill/>
          <a:ln w="9525">
            <a:noFill/>
            <a:miter lim="800000"/>
            <a:headEnd/>
            <a:tailEnd/>
          </a:ln>
        </p:spPr>
      </p:pic>
      <p:sp>
        <p:nvSpPr>
          <p:cNvPr id="9221" name="TextovéPole 12"/>
          <p:cNvSpPr txBox="1">
            <a:spLocks noChangeArrowheads="1"/>
          </p:cNvSpPr>
          <p:nvPr/>
        </p:nvSpPr>
        <p:spPr bwMode="auto">
          <a:xfrm>
            <a:off x="5802313" y="4652963"/>
            <a:ext cx="3341687" cy="307975"/>
          </a:xfrm>
          <a:prstGeom prst="rect">
            <a:avLst/>
          </a:prstGeom>
          <a:noFill/>
          <a:ln w="9525">
            <a:noFill/>
            <a:miter lim="800000"/>
            <a:headEnd/>
            <a:tailEnd/>
          </a:ln>
        </p:spPr>
        <p:txBody>
          <a:bodyPr wrap="none">
            <a:spAutoFit/>
          </a:bodyPr>
          <a:lstStyle/>
          <a:p>
            <a:pPr algn="r"/>
            <a:r>
              <a:rPr lang="cs-CZ" sz="1400"/>
              <a:t>Victoria Crater, </a:t>
            </a:r>
            <a:r>
              <a:rPr lang="en-US" sz="1400"/>
              <a:t>Oct. 23 to Dec. 11, 2007</a:t>
            </a:r>
            <a:endParaRPr lang="cs-CZ" sz="1400"/>
          </a:p>
        </p:txBody>
      </p:sp>
      <p:sp>
        <p:nvSpPr>
          <p:cNvPr id="9222" name="TextovéPole 13"/>
          <p:cNvSpPr txBox="1">
            <a:spLocks noChangeArrowheads="1"/>
          </p:cNvSpPr>
          <p:nvPr/>
        </p:nvSpPr>
        <p:spPr bwMode="auto">
          <a:xfrm>
            <a:off x="3684588" y="1916113"/>
            <a:ext cx="5459412" cy="307975"/>
          </a:xfrm>
          <a:prstGeom prst="rect">
            <a:avLst/>
          </a:prstGeom>
          <a:noFill/>
          <a:ln w="9525">
            <a:noFill/>
            <a:miter lim="800000"/>
            <a:headEnd/>
            <a:tailEnd/>
          </a:ln>
        </p:spPr>
        <p:txBody>
          <a:bodyPr wrap="none">
            <a:spAutoFit/>
          </a:bodyPr>
          <a:lstStyle/>
          <a:p>
            <a:pPr algn="r"/>
            <a:r>
              <a:rPr lang="en-US" sz="1400"/>
              <a:t>East Rim of Endeavour Crater in Opportunity's View, </a:t>
            </a:r>
            <a:r>
              <a:rPr lang="cs-CZ" sz="1400"/>
              <a:t>Oct. 31, 2010</a:t>
            </a:r>
          </a:p>
        </p:txBody>
      </p:sp>
      <p:sp>
        <p:nvSpPr>
          <p:cNvPr id="9223" name="Text Box 7"/>
          <p:cNvSpPr txBox="1">
            <a:spLocks noChangeArrowheads="1"/>
          </p:cNvSpPr>
          <p:nvPr/>
        </p:nvSpPr>
        <p:spPr bwMode="auto">
          <a:xfrm>
            <a:off x="4676775" y="0"/>
            <a:ext cx="4467225" cy="307975"/>
          </a:xfrm>
          <a:prstGeom prst="rect">
            <a:avLst/>
          </a:prstGeom>
          <a:noFill/>
          <a:ln w="9525">
            <a:noFill/>
            <a:miter lim="800000"/>
            <a:headEnd/>
            <a:tailEnd/>
          </a:ln>
        </p:spPr>
        <p:txBody>
          <a:bodyPr wrap="none">
            <a:spAutoFit/>
          </a:bodyPr>
          <a:lstStyle/>
          <a:p>
            <a:pPr algn="r"/>
            <a:r>
              <a:rPr lang="en-US" sz="1400"/>
              <a:t>Santa Maria Crater</a:t>
            </a:r>
            <a:r>
              <a:rPr lang="cs-CZ" sz="1400"/>
              <a:t>, O</a:t>
            </a:r>
            <a:r>
              <a:rPr lang="en-US" sz="1400"/>
              <a:t>pportunity</a:t>
            </a:r>
            <a:r>
              <a:rPr lang="cs-CZ" sz="1400"/>
              <a:t>, </a:t>
            </a:r>
            <a:r>
              <a:rPr lang="en-US" sz="1400"/>
              <a:t>Dec. 18 and 19, 2010</a:t>
            </a:r>
            <a:endParaRPr lang="cs-CZ" sz="140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2" name="Picture 2" descr="D:\astronomy\Solar system\Mars\Sol1162B_P2299_L257F_resize.jpg"/>
          <p:cNvPicPr>
            <a:picLocks noChangeAspect="1" noChangeArrowheads="1"/>
          </p:cNvPicPr>
          <p:nvPr/>
        </p:nvPicPr>
        <p:blipFill>
          <a:blip r:embed="rId2" cstate="print"/>
          <a:srcRect/>
          <a:stretch>
            <a:fillRect/>
          </a:stretch>
        </p:blipFill>
        <p:spPr bwMode="auto">
          <a:xfrm>
            <a:off x="395288" y="0"/>
            <a:ext cx="7669212" cy="3186113"/>
          </a:xfrm>
          <a:prstGeom prst="rect">
            <a:avLst/>
          </a:prstGeom>
          <a:noFill/>
          <a:ln w="9525">
            <a:noFill/>
            <a:miter lim="800000"/>
            <a:headEnd/>
            <a:tailEnd/>
          </a:ln>
        </p:spPr>
      </p:pic>
      <p:pic>
        <p:nvPicPr>
          <p:cNvPr id="10243" name="Picture 3" descr="D:\astronomy\Solar system\Mars\Sol788A_P2396_L257F-A788R1.jpg"/>
          <p:cNvPicPr>
            <a:picLocks noChangeAspect="1" noChangeArrowheads="1"/>
          </p:cNvPicPr>
          <p:nvPr/>
        </p:nvPicPr>
        <p:blipFill>
          <a:blip r:embed="rId3" cstate="print"/>
          <a:srcRect/>
          <a:stretch>
            <a:fillRect/>
          </a:stretch>
        </p:blipFill>
        <p:spPr bwMode="auto">
          <a:xfrm>
            <a:off x="250825" y="3168650"/>
            <a:ext cx="8388350" cy="3689350"/>
          </a:xfrm>
          <a:prstGeom prst="rect">
            <a:avLst/>
          </a:prstGeom>
          <a:noFill/>
          <a:ln w="9525">
            <a:noFill/>
            <a:miter lim="800000"/>
            <a:headEnd/>
            <a:tailEnd/>
          </a:ln>
        </p:spPr>
      </p:pic>
      <p:sp>
        <p:nvSpPr>
          <p:cNvPr id="10244" name="TextovéPole 3"/>
          <p:cNvSpPr txBox="1">
            <a:spLocks noChangeArrowheads="1"/>
          </p:cNvSpPr>
          <p:nvPr/>
        </p:nvSpPr>
        <p:spPr bwMode="auto">
          <a:xfrm>
            <a:off x="323850" y="5805488"/>
            <a:ext cx="2495550" cy="584200"/>
          </a:xfrm>
          <a:prstGeom prst="rect">
            <a:avLst/>
          </a:prstGeom>
          <a:noFill/>
          <a:ln w="9525">
            <a:noFill/>
            <a:miter lim="800000"/>
            <a:headEnd/>
            <a:tailEnd/>
          </a:ln>
        </p:spPr>
        <p:txBody>
          <a:bodyPr wrap="none">
            <a:spAutoFit/>
          </a:bodyPr>
          <a:lstStyle/>
          <a:p>
            <a:pPr algn="r"/>
            <a:r>
              <a:rPr lang="cs-CZ" sz="1600">
                <a:solidFill>
                  <a:schemeClr val="bg1"/>
                </a:solidFill>
              </a:rPr>
              <a:t>světlá půda u McCool Hill</a:t>
            </a:r>
          </a:p>
          <a:p>
            <a:pPr algn="r"/>
            <a:r>
              <a:rPr lang="cs-CZ" sz="1600">
                <a:solidFill>
                  <a:schemeClr val="bg1"/>
                </a:solidFill>
              </a:rPr>
              <a:t>March 22, 2006</a:t>
            </a:r>
          </a:p>
        </p:txBody>
      </p:sp>
      <p:sp>
        <p:nvSpPr>
          <p:cNvPr id="10245" name="TextovéPole 4"/>
          <p:cNvSpPr txBox="1">
            <a:spLocks noChangeArrowheads="1"/>
          </p:cNvSpPr>
          <p:nvPr/>
        </p:nvSpPr>
        <p:spPr bwMode="auto">
          <a:xfrm>
            <a:off x="611188" y="260350"/>
            <a:ext cx="1492250" cy="585788"/>
          </a:xfrm>
          <a:prstGeom prst="rect">
            <a:avLst/>
          </a:prstGeom>
          <a:noFill/>
          <a:ln w="9525">
            <a:noFill/>
            <a:miter lim="800000"/>
            <a:headEnd/>
            <a:tailEnd/>
          </a:ln>
        </p:spPr>
        <p:txBody>
          <a:bodyPr wrap="none">
            <a:spAutoFit/>
          </a:bodyPr>
          <a:lstStyle/>
          <a:p>
            <a:r>
              <a:rPr lang="cs-CZ" sz="1600">
                <a:solidFill>
                  <a:schemeClr val="bg1"/>
                </a:solidFill>
              </a:rPr>
              <a:t>Victoria Crater</a:t>
            </a:r>
          </a:p>
          <a:p>
            <a:r>
              <a:rPr lang="cs-CZ" sz="1600">
                <a:solidFill>
                  <a:schemeClr val="bg1"/>
                </a:solidFill>
              </a:rPr>
              <a:t>May 1, 2007</a:t>
            </a:r>
          </a:p>
        </p:txBody>
      </p:sp>
    </p:spTree>
  </p:cSld>
  <p:clrMapOvr>
    <a:masterClrMapping/>
  </p:clrMapOvr>
</p:sld>
</file>

<file path=ppt/theme/theme1.xml><?xml version="1.0" encoding="utf-8"?>
<a:theme xmlns:a="http://schemas.openxmlformats.org/drawingml/2006/main" name="Výchozí návrh">
  <a:themeElements>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ýchozí návrh">
      <a:majorFont>
        <a:latin typeface="Arial"/>
        <a:ea typeface=""/>
        <a:cs typeface=""/>
      </a:majorFont>
      <a:minorFont>
        <a:latin typeface="Arial"/>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cs-CZ"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cs-CZ" sz="1800" b="0" i="0" u="none" strike="noStrike" cap="none" normalizeH="0" baseline="0" smtClean="0">
            <a:ln>
              <a:noFill/>
            </a:ln>
            <a:solidFill>
              <a:schemeClr val="tx1"/>
            </a:solidFill>
            <a:effectLst/>
            <a:latin typeface="Arial" charset="0"/>
          </a:defRPr>
        </a:defPPr>
      </a:lstStyle>
    </a:lnDef>
  </a:objectDefaults>
  <a:extraClrSchemeLst>
    <a:extraClrScheme>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ýchozí návr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ýchozí návr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ýchozí návr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ýchozí návr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ýchozí návr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ýchozí návr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ýchozí návr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ýchozí návr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ýchozí návr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ýchozí návr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ýchozí návr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iv systému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3458</TotalTime>
  <Words>1487</Words>
  <Application>Microsoft Office PowerPoint</Application>
  <PresentationFormat>Předvádění na obrazovce (4:3)</PresentationFormat>
  <Paragraphs>148</Paragraphs>
  <Slides>59</Slides>
  <Notes>0</Notes>
  <HiddenSlides>0</HiddenSlides>
  <MMClips>2</MMClips>
  <ScaleCrop>false</ScaleCrop>
  <HeadingPairs>
    <vt:vector size="4" baseType="variant">
      <vt:variant>
        <vt:lpstr>Motiv</vt:lpstr>
      </vt:variant>
      <vt:variant>
        <vt:i4>1</vt:i4>
      </vt:variant>
      <vt:variant>
        <vt:lpstr>Nadpisy snímků</vt:lpstr>
      </vt:variant>
      <vt:variant>
        <vt:i4>59</vt:i4>
      </vt:variant>
    </vt:vector>
  </HeadingPairs>
  <TitlesOfParts>
    <vt:vector size="60" baseType="lpstr">
      <vt:lpstr>Výchozí návrh</vt:lpstr>
      <vt:lpstr>Snímek 1</vt:lpstr>
      <vt:lpstr>Snímek 2</vt:lpstr>
      <vt:lpstr>Snímek 3</vt:lpstr>
      <vt:lpstr>Snímek 4</vt:lpstr>
      <vt:lpstr>Snímek 5</vt:lpstr>
      <vt:lpstr>Snímek 6</vt:lpstr>
      <vt:lpstr>Snímek 7</vt:lpstr>
      <vt:lpstr>Snímek 8</vt:lpstr>
      <vt:lpstr>Snímek 9</vt:lpstr>
      <vt:lpstr>Snímek 10</vt:lpstr>
      <vt:lpstr>Snímek 11</vt:lpstr>
      <vt:lpstr>Snímek 12</vt:lpstr>
      <vt:lpstr>Snímek 13</vt:lpstr>
      <vt:lpstr>Snímek 14</vt:lpstr>
      <vt:lpstr>Snímek 15</vt:lpstr>
      <vt:lpstr>Snímek 16</vt:lpstr>
      <vt:lpstr>Snímek 17</vt:lpstr>
      <vt:lpstr>Snímek 18</vt:lpstr>
      <vt:lpstr>Snímek 19</vt:lpstr>
      <vt:lpstr>Snímek 20</vt:lpstr>
      <vt:lpstr>Snímek 21</vt:lpstr>
      <vt:lpstr>Snímek 22</vt:lpstr>
      <vt:lpstr>Snímek 23</vt:lpstr>
      <vt:lpstr>Snímek 24</vt:lpstr>
      <vt:lpstr>Snímek 25</vt:lpstr>
      <vt:lpstr>Snímek 26</vt:lpstr>
      <vt:lpstr>Snímek 27</vt:lpstr>
      <vt:lpstr>Snímek 28</vt:lpstr>
      <vt:lpstr>Snímek 29</vt:lpstr>
      <vt:lpstr>Snímek 30</vt:lpstr>
      <vt:lpstr>Snímek 31</vt:lpstr>
      <vt:lpstr>Snímek 32</vt:lpstr>
      <vt:lpstr>Snímek 33</vt:lpstr>
      <vt:lpstr>Snímek 34</vt:lpstr>
      <vt:lpstr>Snímek 35</vt:lpstr>
      <vt:lpstr>Snímek 36</vt:lpstr>
      <vt:lpstr>Snímek 37</vt:lpstr>
      <vt:lpstr>Snímek 38</vt:lpstr>
      <vt:lpstr>Snímek 39</vt:lpstr>
      <vt:lpstr>Snímek 40</vt:lpstr>
      <vt:lpstr>Snímek 41</vt:lpstr>
      <vt:lpstr>Snímek 42</vt:lpstr>
      <vt:lpstr>Snímek 43</vt:lpstr>
      <vt:lpstr>Snímek 44</vt:lpstr>
      <vt:lpstr>Snímek 45</vt:lpstr>
      <vt:lpstr>Snímek 46</vt:lpstr>
      <vt:lpstr>Snímek 47</vt:lpstr>
      <vt:lpstr>Snímek 48</vt:lpstr>
      <vt:lpstr>Snímek 49</vt:lpstr>
      <vt:lpstr>Snímek 50</vt:lpstr>
      <vt:lpstr>Snímek 51</vt:lpstr>
      <vt:lpstr>Snímek 52</vt:lpstr>
      <vt:lpstr>Snímek 53</vt:lpstr>
      <vt:lpstr>Snímek 54</vt:lpstr>
      <vt:lpstr>Snímek 55</vt:lpstr>
      <vt:lpstr>Snímek 56</vt:lpstr>
      <vt:lpstr>Snímek 57</vt:lpstr>
      <vt:lpstr>Snímek 58</vt:lpstr>
      <vt:lpstr>Snímek 59</vt:lpstr>
    </vt:vector>
  </TitlesOfParts>
  <Company>KoSa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Ivan Havlíček</dc:creator>
  <cp:lastModifiedBy>Ivan Havlíček</cp:lastModifiedBy>
  <cp:revision>156</cp:revision>
  <dcterms:created xsi:type="dcterms:W3CDTF">2004-12-10T12:13:16Z</dcterms:created>
  <dcterms:modified xsi:type="dcterms:W3CDTF">2012-12-26T14:48:49Z</dcterms:modified>
</cp:coreProperties>
</file>